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3"/>
  </p:notesMasterIdLst>
  <p:handoutMasterIdLst>
    <p:handoutMasterId r:id="rId34"/>
  </p:handoutMasterIdLst>
  <p:sldIdLst>
    <p:sldId id="256" r:id="rId5"/>
    <p:sldId id="258" r:id="rId6"/>
    <p:sldId id="291" r:id="rId7"/>
    <p:sldId id="273" r:id="rId8"/>
    <p:sldId id="274" r:id="rId9"/>
    <p:sldId id="275" r:id="rId10"/>
    <p:sldId id="277" r:id="rId11"/>
    <p:sldId id="276" r:id="rId12"/>
    <p:sldId id="278" r:id="rId13"/>
    <p:sldId id="279" r:id="rId14"/>
    <p:sldId id="264" r:id="rId15"/>
    <p:sldId id="282" r:id="rId16"/>
    <p:sldId id="283" r:id="rId17"/>
    <p:sldId id="280" r:id="rId18"/>
    <p:sldId id="281" r:id="rId19"/>
    <p:sldId id="296" r:id="rId20"/>
    <p:sldId id="284" r:id="rId21"/>
    <p:sldId id="285" r:id="rId22"/>
    <p:sldId id="286" r:id="rId23"/>
    <p:sldId id="287" r:id="rId24"/>
    <p:sldId id="288" r:id="rId25"/>
    <p:sldId id="289" r:id="rId26"/>
    <p:sldId id="290" r:id="rId27"/>
    <p:sldId id="294" r:id="rId28"/>
    <p:sldId id="295" r:id="rId29"/>
    <p:sldId id="292" r:id="rId30"/>
    <p:sldId id="266" r:id="rId31"/>
    <p:sldId id="2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223C01-BA65-48E1-8DD0-67546305DBA4}" v="373" dt="2022-06-03T02:16:04.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60" d="100"/>
          <a:sy n="60" d="100"/>
        </p:scale>
        <p:origin x="96" y="11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6/2/2022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6/2/2022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hyperlink" Target="https://eos.com/blog/satellite-data-what-spatial-resolution-is-enough-for-you/#:~:text=Landsat%20data%2C%20for%20example%2C%20has,objects%20like%20houses%20or%20cars."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138">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40">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3" name="Freeform: Shape 142">
            <a:extLst>
              <a:ext uri="{FF2B5EF4-FFF2-40B4-BE49-F238E27FC236}">
                <a16:creationId xmlns:a16="http://schemas.microsoft.com/office/drawing/2014/main" id="{49F1A7E4-819D-4D21-8E8B-32671A9F9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1126349" y="2415929"/>
            <a:ext cx="5256533" cy="1952947"/>
          </a:xfrm>
          <a:noFill/>
        </p:spPr>
        <p:txBody>
          <a:bodyPr anchor="ctr">
            <a:normAutofit/>
          </a:bodyPr>
          <a:lstStyle/>
          <a:p>
            <a:r>
              <a:rPr lang="en-US" sz="3100" dirty="0">
                <a:solidFill>
                  <a:srgbClr val="080808"/>
                </a:solidFill>
              </a:rPr>
              <a:t>Mystery at the Wildlife Preserve: Multispectral Imagery</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1991745" y="4557900"/>
            <a:ext cx="2442690" cy="915772"/>
          </a:xfrm>
          <a:noFill/>
        </p:spPr>
        <p:txBody>
          <a:bodyPr>
            <a:normAutofit/>
          </a:bodyPr>
          <a:lstStyle/>
          <a:p>
            <a:r>
              <a:rPr lang="en-US" sz="2000" dirty="0">
                <a:solidFill>
                  <a:srgbClr val="080808"/>
                </a:solidFill>
              </a:rPr>
              <a:t>Paul Gagliardi- Data Science Capstone</a:t>
            </a:r>
          </a:p>
        </p:txBody>
      </p:sp>
      <p:sp>
        <p:nvSpPr>
          <p:cNvPr id="145" name="Isosceles Triangle 144">
            <a:extLst>
              <a:ext uri="{FF2B5EF4-FFF2-40B4-BE49-F238E27FC236}">
                <a16:creationId xmlns:a16="http://schemas.microsoft.com/office/drawing/2014/main" id="{CB64814D-A361-44E1-8D97-B83E41C8B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0" y="-2"/>
            <a:ext cx="1248189" cy="1248189"/>
          </a:xfrm>
          <a:prstGeom prst="triangle">
            <a:avLst>
              <a:gd name="adj" fmla="val 10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146">
            <a:extLst>
              <a:ext uri="{FF2B5EF4-FFF2-40B4-BE49-F238E27FC236}">
                <a16:creationId xmlns:a16="http://schemas.microsoft.com/office/drawing/2014/main" id="{852A6879-032A-4946-9CCA-44D38BEDF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96832" y="246646"/>
            <a:ext cx="577231" cy="57723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56AB08D7-F0FB-4965-B730-8B874214C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93049" y="367194"/>
            <a:ext cx="999162" cy="99916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148D9297-49FA-43ED-AC6B-E2F153B3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9187" y="946949"/>
            <a:ext cx="352820" cy="3528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693B4105-989A-4A79-A881-75F3602AE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51528" y="4483510"/>
            <a:ext cx="4748979" cy="2374490"/>
            <a:chOff x="4857523" y="4483510"/>
            <a:chExt cx="4748979" cy="2374490"/>
          </a:xfrm>
        </p:grpSpPr>
        <p:sp>
          <p:nvSpPr>
            <p:cNvPr id="154" name="Isosceles Triangle 153">
              <a:extLst>
                <a:ext uri="{FF2B5EF4-FFF2-40B4-BE49-F238E27FC236}">
                  <a16:creationId xmlns:a16="http://schemas.microsoft.com/office/drawing/2014/main" id="{D89F965B-7F23-48AC-830E-2272A40CD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57523" y="4483510"/>
              <a:ext cx="4748979" cy="2374490"/>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C57518E5-4332-4F59-9B89-B658B6BFD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7735188" y="4982817"/>
              <a:ext cx="1009255" cy="100925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8" name="Picture 4">
            <a:extLst>
              <a:ext uri="{FF2B5EF4-FFF2-40B4-BE49-F238E27FC236}">
                <a16:creationId xmlns:a16="http://schemas.microsoft.com/office/drawing/2014/main" id="{BE55FAA4-7309-7874-B27B-29634F1BB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28"/>
          <a:stretch/>
        </p:blipFill>
        <p:spPr bwMode="auto">
          <a:xfrm>
            <a:off x="7731440" y="1077343"/>
            <a:ext cx="4480506" cy="4476849"/>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250EB70-144D-7849-FDB3-688DC0F5D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04" r="-3" b="16749"/>
          <a:stretch/>
        </p:blipFill>
        <p:spPr bwMode="auto">
          <a:xfrm>
            <a:off x="5450735" y="8"/>
            <a:ext cx="4561410" cy="3315760"/>
          </a:xfrm>
          <a:custGeom>
            <a:avLst/>
            <a:gdLst/>
            <a:ahLst/>
            <a:cxnLst/>
            <a:rect l="l" t="t" r="r" b="b"/>
            <a:pathLst>
              <a:path w="4160520" h="3024347">
                <a:moveTo>
                  <a:pt x="946558" y="0"/>
                </a:moveTo>
                <a:lnTo>
                  <a:pt x="3213962" y="0"/>
                </a:lnTo>
                <a:lnTo>
                  <a:pt x="4160520" y="945786"/>
                </a:lnTo>
                <a:lnTo>
                  <a:pt x="2080261" y="3024347"/>
                </a:lnTo>
                <a:lnTo>
                  <a:pt x="0" y="94578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3AF0C-AC2D-0815-E9F0-5E41E1CA04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Dropping Cloudy Data</a:t>
            </a:r>
          </a:p>
        </p:txBody>
      </p:sp>
      <p:pic>
        <p:nvPicPr>
          <p:cNvPr id="3074" name="Picture 2">
            <a:extLst>
              <a:ext uri="{FF2B5EF4-FFF2-40B4-BE49-F238E27FC236}">
                <a16:creationId xmlns:a16="http://schemas.microsoft.com/office/drawing/2014/main" id="{FF90B359-D403-154D-6295-BE6A090B42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868121"/>
            <a:ext cx="6780700" cy="511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325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527538" y="4756638"/>
            <a:ext cx="11139854" cy="930447"/>
          </a:xfrm>
        </p:spPr>
        <p:txBody>
          <a:bodyPr vert="horz" lIns="91440" tIns="45720" rIns="91440" bIns="45720" rtlCol="0" anchor="b">
            <a:normAutofit/>
          </a:bodyPr>
          <a:lstStyle/>
          <a:p>
            <a:r>
              <a:rPr lang="en-US" sz="5400">
                <a:solidFill>
                  <a:srgbClr val="FFFFFF"/>
                </a:solidFill>
              </a:rPr>
              <a:t>Boonsong Lake</a:t>
            </a:r>
          </a:p>
        </p:txBody>
      </p:sp>
      <p:pic>
        <p:nvPicPr>
          <p:cNvPr id="43" name="Picture 42" descr="A picture containing text, light&#10;&#10;Description automatically generated">
            <a:extLst>
              <a:ext uri="{FF2B5EF4-FFF2-40B4-BE49-F238E27FC236}">
                <a16:creationId xmlns:a16="http://schemas.microsoft.com/office/drawing/2014/main" id="{38851C56-93F1-437C-6802-46FA82E12767}"/>
              </a:ext>
            </a:extLst>
          </p:cNvPr>
          <p:cNvPicPr>
            <a:picLocks noChangeAspect="1"/>
          </p:cNvPicPr>
          <p:nvPr/>
        </p:nvPicPr>
        <p:blipFill>
          <a:blip r:embed="rId2"/>
          <a:stretch>
            <a:fillRect/>
          </a:stretch>
        </p:blipFill>
        <p:spPr>
          <a:xfrm>
            <a:off x="320040" y="522378"/>
            <a:ext cx="3425609" cy="3568342"/>
          </a:xfrm>
          <a:prstGeom prst="rect">
            <a:avLst/>
          </a:prstGeom>
        </p:spPr>
      </p:pic>
      <p:pic>
        <p:nvPicPr>
          <p:cNvPr id="2052" name="Picture 4" descr="A screenshot of a computer&#10;&#10;Description automatically generated with low confidence">
            <a:extLst>
              <a:ext uri="{FF2B5EF4-FFF2-40B4-BE49-F238E27FC236}">
                <a16:creationId xmlns:a16="http://schemas.microsoft.com/office/drawing/2014/main" id="{277DB571-6A72-B5A9-E5C7-F77E2E88D3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56129" y="709337"/>
            <a:ext cx="3433324" cy="319442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054" name="Picture 6" descr="A screen shot of a computer&#10;&#10;Description automatically generated with low confidence">
            <a:extLst>
              <a:ext uri="{FF2B5EF4-FFF2-40B4-BE49-F238E27FC236}">
                <a16:creationId xmlns:a16="http://schemas.microsoft.com/office/drawing/2014/main" id="{F898D5D0-9E99-1F82-24CC-E6E023F9BE5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223547" y="522378"/>
            <a:ext cx="3423916" cy="3657365"/>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11</a:t>
            </a:fld>
            <a:endParaRPr lang="en-US" sz="1200"/>
          </a:p>
        </p:txBody>
      </p:sp>
    </p:spTree>
    <p:extLst>
      <p:ext uri="{BB962C8B-B14F-4D97-AF65-F5344CB8AC3E}">
        <p14:creationId xmlns:p14="http://schemas.microsoft.com/office/powerpoint/2010/main" val="2619301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385483"/>
            <a:ext cx="8421688" cy="1325563"/>
          </a:xfrm>
        </p:spPr>
        <p:txBody>
          <a:bodyPr>
            <a:normAutofit/>
          </a:bodyPr>
          <a:lstStyle/>
          <a:p>
            <a:r>
              <a:rPr lang="en-US" sz="4400" dirty="0" err="1"/>
              <a:t>BoonSong</a:t>
            </a:r>
            <a:r>
              <a:rPr lang="en-US" sz="4400" dirty="0"/>
              <a:t> Lake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23" name="Content Placeholder 22">
            <a:extLst>
              <a:ext uri="{FF2B5EF4-FFF2-40B4-BE49-F238E27FC236}">
                <a16:creationId xmlns:a16="http://schemas.microsoft.com/office/drawing/2014/main" id="{E13AC8E2-736A-6458-9FEA-C8283A23FF9C}"/>
              </a:ext>
            </a:extLst>
          </p:cNvPr>
          <p:cNvSpPr>
            <a:spLocks noGrp="1"/>
          </p:cNvSpPr>
          <p:nvPr>
            <p:ph sz="half" idx="14"/>
          </p:nvPr>
        </p:nvSpPr>
        <p:spPr>
          <a:xfrm>
            <a:off x="1223858" y="1405468"/>
            <a:ext cx="9748942" cy="4899260"/>
          </a:xfrm>
        </p:spPr>
        <p:txBody>
          <a:bodyPr>
            <a:normAutofit lnSpcReduction="10000"/>
          </a:bodyPr>
          <a:lstStyle/>
          <a:p>
            <a:pPr marL="285750" indent="-285750">
              <a:buFont typeface="Arial" panose="020B0604020202020204" pitchFamily="34" charset="0"/>
              <a:buChar char="•"/>
            </a:pPr>
            <a:r>
              <a:rPr lang="en-US" sz="2800" dirty="0"/>
              <a:t>Lake image provided with data, used to orient oneself to the Landsat images</a:t>
            </a:r>
          </a:p>
          <a:p>
            <a:pPr marL="285750" indent="-285750">
              <a:buFont typeface="Arial" panose="020B0604020202020204" pitchFamily="34" charset="0"/>
              <a:buChar char="•"/>
            </a:pPr>
            <a:r>
              <a:rPr lang="en-US" sz="2800" dirty="0"/>
              <a:t>3000 Feet Long in image, about 29 pixels long in Landsat files. </a:t>
            </a:r>
            <a:r>
              <a:rPr lang="en-US" sz="2800" b="1" dirty="0"/>
              <a:t>Every Pixel is roughly 103.5 feet, and image is has standard north at the </a:t>
            </a:r>
            <a:r>
              <a:rPr lang="en-US" sz="2800" b="1"/>
              <a:t>top orientation.</a:t>
            </a:r>
            <a:endParaRPr lang="en-US" sz="2800" b="1" dirty="0"/>
          </a:p>
          <a:p>
            <a:pPr marL="285750" indent="-285750">
              <a:buFont typeface="Arial" panose="020B0604020202020204" pitchFamily="34" charset="0"/>
              <a:buChar char="•"/>
            </a:pPr>
            <a:r>
              <a:rPr lang="en-US" sz="2800" dirty="0"/>
              <a:t>Image of 651x651 pixels is therefore about 12.76 by 12.76 miles showing </a:t>
            </a:r>
            <a:r>
              <a:rPr lang="en-US" sz="2800" b="1" dirty="0"/>
              <a:t>162.8 sq. mi total</a:t>
            </a:r>
          </a:p>
          <a:p>
            <a:pPr marL="742950" lvl="1" indent="-285750">
              <a:buFont typeface="Arial" panose="020B0604020202020204" pitchFamily="34" charset="0"/>
              <a:buChar char="•"/>
            </a:pPr>
            <a:r>
              <a:rPr lang="en-US" sz="2800" dirty="0"/>
              <a:t>This is comparable to size of Denver Metro Area (154.7 miles)</a:t>
            </a:r>
          </a:p>
          <a:p>
            <a:pPr marL="285750" indent="-285750">
              <a:buFont typeface="Arial" panose="020B0604020202020204" pitchFamily="34" charset="0"/>
              <a:buChar char="•"/>
            </a:pPr>
            <a:r>
              <a:rPr lang="en-US" sz="2800" dirty="0"/>
              <a:t>Considered Medium to Low resolution for Landsat </a:t>
            </a:r>
          </a:p>
          <a:p>
            <a:pPr marL="742950" lvl="1" indent="-285750">
              <a:buFont typeface="Arial" panose="020B0604020202020204" pitchFamily="34" charset="0"/>
              <a:buChar char="•"/>
            </a:pPr>
            <a:r>
              <a:rPr lang="en-US" sz="2800" dirty="0">
                <a:hlinkClick r:id="rId2"/>
              </a:rPr>
              <a:t>Reference</a:t>
            </a:r>
            <a:endParaRPr lang="en-US" sz="2800" dirty="0"/>
          </a:p>
        </p:txBody>
      </p:sp>
    </p:spTree>
    <p:extLst>
      <p:ext uri="{BB962C8B-B14F-4D97-AF65-F5344CB8AC3E}">
        <p14:creationId xmlns:p14="http://schemas.microsoft.com/office/powerpoint/2010/main" val="205708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97D4C-5E4C-037D-EF78-A7190901BCE7}"/>
              </a:ext>
            </a:extLst>
          </p:cNvPr>
          <p:cNvSpPr>
            <a:spLocks noGrp="1"/>
          </p:cNvSpPr>
          <p:nvPr>
            <p:ph type="title"/>
          </p:nvPr>
        </p:nvSpPr>
        <p:spPr>
          <a:xfrm>
            <a:off x="546351" y="433545"/>
            <a:ext cx="11139854" cy="930447"/>
          </a:xfrm>
        </p:spPr>
        <p:txBody>
          <a:bodyPr vert="horz" lIns="91440" tIns="45720" rIns="91440" bIns="45720" rtlCol="0" anchor="b">
            <a:normAutofit/>
          </a:bodyPr>
          <a:lstStyle/>
          <a:p>
            <a:r>
              <a:rPr lang="en-US" sz="5400">
                <a:solidFill>
                  <a:srgbClr val="FFFFFF"/>
                </a:solidFill>
              </a:rPr>
              <a:t>Identifiable Features</a:t>
            </a:r>
          </a:p>
        </p:txBody>
      </p:sp>
      <p:cxnSp>
        <p:nvCxnSpPr>
          <p:cNvPr id="143" name="Straight Connector 14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8" name="Picture 8">
            <a:extLst>
              <a:ext uri="{FF2B5EF4-FFF2-40B4-BE49-F238E27FC236}">
                <a16:creationId xmlns:a16="http://schemas.microsoft.com/office/drawing/2014/main" id="{98C73DCD-407D-1E40-82D0-9071763C8C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7781" y="2426817"/>
            <a:ext cx="4058515"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Straight Connector 14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6C8BB723-C129-64DD-0914-B7688E25ED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339" y="2426817"/>
            <a:ext cx="4058515" cy="3997637"/>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a:extLst>
              <a:ext uri="{FF2B5EF4-FFF2-40B4-BE49-F238E27FC236}">
                <a16:creationId xmlns:a16="http://schemas.microsoft.com/office/drawing/2014/main" id="{33B27C45-3DE0-E37B-D625-6F1CE19BDF6D}"/>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49DFD55-3C28-40EF-9E31-A92D2E4017FF}" type="slidenum">
              <a:rPr lang="en-US" sz="1200" smtClean="0">
                <a:solidFill>
                  <a:srgbClr val="898989"/>
                </a:solidFill>
              </a:rPr>
              <a:pPr>
                <a:spcAft>
                  <a:spcPts val="600"/>
                </a:spcAft>
              </a:pPr>
              <a:t>13</a:t>
            </a:fld>
            <a:endParaRPr lang="en-US" sz="1200">
              <a:solidFill>
                <a:srgbClr val="898989"/>
              </a:solidFill>
            </a:endParaRPr>
          </a:p>
        </p:txBody>
      </p:sp>
    </p:spTree>
    <p:extLst>
      <p:ext uri="{BB962C8B-B14F-4D97-AF65-F5344CB8AC3E}">
        <p14:creationId xmlns:p14="http://schemas.microsoft.com/office/powerpoint/2010/main" val="98662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97D4C-5E4C-037D-EF78-A7190901BCE7}"/>
              </a:ext>
            </a:extLst>
          </p:cNvPr>
          <p:cNvSpPr>
            <a:spLocks noGrp="1"/>
          </p:cNvSpPr>
          <p:nvPr>
            <p:ph type="title"/>
          </p:nvPr>
        </p:nvSpPr>
        <p:spPr>
          <a:xfrm>
            <a:off x="638881" y="457200"/>
            <a:ext cx="10909640" cy="1368614"/>
          </a:xfrm>
        </p:spPr>
        <p:txBody>
          <a:bodyPr vert="horz" lIns="91440" tIns="45720" rIns="91440" bIns="45720" rtlCol="0" anchor="ctr">
            <a:normAutofit/>
          </a:bodyPr>
          <a:lstStyle/>
          <a:p>
            <a:r>
              <a:rPr lang="en-US" sz="6600"/>
              <a:t>Identifiable Features</a:t>
            </a:r>
          </a:p>
        </p:txBody>
      </p:sp>
      <p:sp>
        <p:nvSpPr>
          <p:cNvPr id="4" name="Text Placeholder 3">
            <a:extLst>
              <a:ext uri="{FF2B5EF4-FFF2-40B4-BE49-F238E27FC236}">
                <a16:creationId xmlns:a16="http://schemas.microsoft.com/office/drawing/2014/main" id="{49926126-5E6B-04EF-73C5-9BB2F751D3C7}"/>
              </a:ext>
            </a:extLst>
          </p:cNvPr>
          <p:cNvSpPr>
            <a:spLocks noGrp="1"/>
          </p:cNvSpPr>
          <p:nvPr>
            <p:ph type="body" idx="1"/>
          </p:nvPr>
        </p:nvSpPr>
        <p:spPr>
          <a:xfrm>
            <a:off x="638881" y="1922561"/>
            <a:ext cx="10909643" cy="552659"/>
          </a:xfrm>
        </p:spPr>
        <p:txBody>
          <a:bodyPr vert="horz" lIns="91440" tIns="45720" rIns="91440" bIns="45720" rtlCol="0" anchor="ctr">
            <a:normAutofit/>
          </a:bodyPr>
          <a:lstStyle/>
          <a:p>
            <a:r>
              <a:rPr lang="en-US" sz="2400" dirty="0">
                <a:latin typeface="+mn-lt"/>
                <a:ea typeface="+mn-ea"/>
                <a:cs typeface="+mn-cs"/>
              </a:rPr>
              <a:t>Town drying out, or crops out of season?</a:t>
            </a:r>
          </a:p>
        </p:txBody>
      </p:sp>
      <p:sp>
        <p:nvSpPr>
          <p:cNvPr id="7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A4267023-1C5C-254B-51DB-A319027FD6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8203" y="2642616"/>
            <a:ext cx="469809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5EF3D9F-482D-07CC-257B-444EED78498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12659" y="2642616"/>
            <a:ext cx="4698090" cy="3605784"/>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a:extLst>
              <a:ext uri="{FF2B5EF4-FFF2-40B4-BE49-F238E27FC236}">
                <a16:creationId xmlns:a16="http://schemas.microsoft.com/office/drawing/2014/main" id="{33B27C45-3DE0-E37B-D625-6F1CE19BDF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14</a:t>
            </a:fld>
            <a:endParaRPr lang="en-US" sz="1200"/>
          </a:p>
        </p:txBody>
      </p:sp>
      <p:sp>
        <p:nvSpPr>
          <p:cNvPr id="23" name="TextBox 22">
            <a:extLst>
              <a:ext uri="{FF2B5EF4-FFF2-40B4-BE49-F238E27FC236}">
                <a16:creationId xmlns:a16="http://schemas.microsoft.com/office/drawing/2014/main" id="{80B035AB-785F-0B72-FEA1-A0C2110E1A50}"/>
              </a:ext>
            </a:extLst>
          </p:cNvPr>
          <p:cNvSpPr txBox="1"/>
          <p:nvPr/>
        </p:nvSpPr>
        <p:spPr>
          <a:xfrm>
            <a:off x="2424060" y="6231130"/>
            <a:ext cx="6104466" cy="369332"/>
          </a:xfrm>
          <a:prstGeom prst="rect">
            <a:avLst/>
          </a:prstGeom>
          <a:noFill/>
        </p:spPr>
        <p:txBody>
          <a:bodyPr wrap="square">
            <a:spAutoFit/>
          </a:bodyPr>
          <a:lstStyle/>
          <a:p>
            <a:r>
              <a:rPr lang="en-US" dirty="0"/>
              <a:t>August</a:t>
            </a:r>
          </a:p>
        </p:txBody>
      </p:sp>
      <p:sp>
        <p:nvSpPr>
          <p:cNvPr id="24" name="TextBox 23">
            <a:extLst>
              <a:ext uri="{FF2B5EF4-FFF2-40B4-BE49-F238E27FC236}">
                <a16:creationId xmlns:a16="http://schemas.microsoft.com/office/drawing/2014/main" id="{6B1F8D4A-AA6E-135B-6A59-2948958B5C3F}"/>
              </a:ext>
            </a:extLst>
          </p:cNvPr>
          <p:cNvSpPr txBox="1"/>
          <p:nvPr/>
        </p:nvSpPr>
        <p:spPr>
          <a:xfrm>
            <a:off x="8610600" y="6316437"/>
            <a:ext cx="6104466" cy="369332"/>
          </a:xfrm>
          <a:prstGeom prst="rect">
            <a:avLst/>
          </a:prstGeom>
          <a:noFill/>
        </p:spPr>
        <p:txBody>
          <a:bodyPr wrap="square">
            <a:spAutoFit/>
          </a:bodyPr>
          <a:lstStyle/>
          <a:p>
            <a:r>
              <a:rPr lang="en-US" dirty="0"/>
              <a:t>June</a:t>
            </a:r>
          </a:p>
        </p:txBody>
      </p:sp>
    </p:spTree>
    <p:extLst>
      <p:ext uri="{BB962C8B-B14F-4D97-AF65-F5344CB8AC3E}">
        <p14:creationId xmlns:p14="http://schemas.microsoft.com/office/powerpoint/2010/main" val="2262109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97D4C-5E4C-037D-EF78-A7190901BCE7}"/>
              </a:ext>
            </a:extLst>
          </p:cNvPr>
          <p:cNvSpPr>
            <a:spLocks noGrp="1"/>
          </p:cNvSpPr>
          <p:nvPr>
            <p:ph type="title"/>
          </p:nvPr>
        </p:nvSpPr>
        <p:spPr>
          <a:xfrm>
            <a:off x="640080" y="667512"/>
            <a:ext cx="10908792" cy="1069848"/>
          </a:xfrm>
        </p:spPr>
        <p:txBody>
          <a:bodyPr vert="horz" lIns="91440" tIns="45720" rIns="91440" bIns="45720" rtlCol="0" anchor="ctr">
            <a:normAutofit/>
          </a:bodyPr>
          <a:lstStyle/>
          <a:p>
            <a:r>
              <a:rPr lang="en-US" sz="5400"/>
              <a:t>Identifiable Features</a:t>
            </a:r>
          </a:p>
        </p:txBody>
      </p:sp>
      <p:sp>
        <p:nvSpPr>
          <p:cNvPr id="4" name="Text Placeholder 3">
            <a:extLst>
              <a:ext uri="{FF2B5EF4-FFF2-40B4-BE49-F238E27FC236}">
                <a16:creationId xmlns:a16="http://schemas.microsoft.com/office/drawing/2014/main" id="{49926126-5E6B-04EF-73C5-9BB2F751D3C7}"/>
              </a:ext>
            </a:extLst>
          </p:cNvPr>
          <p:cNvSpPr>
            <a:spLocks noGrp="1"/>
          </p:cNvSpPr>
          <p:nvPr>
            <p:ph type="body" idx="1"/>
          </p:nvPr>
        </p:nvSpPr>
        <p:spPr>
          <a:xfrm>
            <a:off x="640080" y="1856232"/>
            <a:ext cx="10908792" cy="548640"/>
          </a:xfrm>
        </p:spPr>
        <p:txBody>
          <a:bodyPr vert="horz" lIns="91440" tIns="45720" rIns="91440" bIns="45720" rtlCol="0">
            <a:normAutofit/>
          </a:bodyPr>
          <a:lstStyle/>
          <a:p>
            <a:r>
              <a:rPr lang="en-US" sz="2400" dirty="0">
                <a:latin typeface="+mn-lt"/>
                <a:ea typeface="+mn-ea"/>
                <a:cs typeface="+mn-cs"/>
              </a:rPr>
              <a:t>Roads and Trails</a:t>
            </a:r>
          </a:p>
        </p:txBody>
      </p:sp>
      <p:sp>
        <p:nvSpPr>
          <p:cNvPr id="79"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0" name="Picture 6">
            <a:extLst>
              <a:ext uri="{FF2B5EF4-FFF2-40B4-BE49-F238E27FC236}">
                <a16:creationId xmlns:a16="http://schemas.microsoft.com/office/drawing/2014/main" id="{E63F211B-3EAA-602E-6DFF-A7904D8B052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8543" y="3434002"/>
            <a:ext cx="6386326" cy="119743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7BDEE220-2B06-7A33-911A-FAFE8316F2C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013" y="2404872"/>
            <a:ext cx="2559447" cy="36092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2585D9F-8D60-A3F4-A96C-211C049018A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72953" y="2122897"/>
            <a:ext cx="1259805" cy="4096928"/>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16">
            <a:extLst>
              <a:ext uri="{FF2B5EF4-FFF2-40B4-BE49-F238E27FC236}">
                <a16:creationId xmlns:a16="http://schemas.microsoft.com/office/drawing/2014/main" id="{33B27C45-3DE0-E37B-D625-6F1CE19BDF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15</a:t>
            </a:fld>
            <a:endParaRPr lang="en-US" sz="1200"/>
          </a:p>
        </p:txBody>
      </p:sp>
    </p:spTree>
    <p:extLst>
      <p:ext uri="{BB962C8B-B14F-4D97-AF65-F5344CB8AC3E}">
        <p14:creationId xmlns:p14="http://schemas.microsoft.com/office/powerpoint/2010/main" val="3908079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97D4C-5E4C-037D-EF78-A7190901BCE7}"/>
              </a:ext>
            </a:extLst>
          </p:cNvPr>
          <p:cNvSpPr>
            <a:spLocks noGrp="1"/>
          </p:cNvSpPr>
          <p:nvPr>
            <p:ph type="title"/>
          </p:nvPr>
        </p:nvSpPr>
        <p:spPr>
          <a:xfrm>
            <a:off x="640080" y="546227"/>
            <a:ext cx="10908792" cy="1069848"/>
          </a:xfrm>
        </p:spPr>
        <p:txBody>
          <a:bodyPr vert="horz" lIns="91440" tIns="45720" rIns="91440" bIns="45720" rtlCol="0" anchor="ctr">
            <a:normAutofit/>
          </a:bodyPr>
          <a:lstStyle/>
          <a:p>
            <a:r>
              <a:rPr lang="en-US" sz="5400" dirty="0"/>
              <a:t>Identifiable Features</a:t>
            </a:r>
          </a:p>
        </p:txBody>
      </p:sp>
      <p:sp>
        <p:nvSpPr>
          <p:cNvPr id="4" name="Text Placeholder 3">
            <a:extLst>
              <a:ext uri="{FF2B5EF4-FFF2-40B4-BE49-F238E27FC236}">
                <a16:creationId xmlns:a16="http://schemas.microsoft.com/office/drawing/2014/main" id="{49926126-5E6B-04EF-73C5-9BB2F751D3C7}"/>
              </a:ext>
            </a:extLst>
          </p:cNvPr>
          <p:cNvSpPr>
            <a:spLocks noGrp="1"/>
          </p:cNvSpPr>
          <p:nvPr>
            <p:ph type="body" idx="1"/>
          </p:nvPr>
        </p:nvSpPr>
        <p:spPr>
          <a:xfrm>
            <a:off x="640080" y="1341755"/>
            <a:ext cx="10908792" cy="548640"/>
          </a:xfrm>
        </p:spPr>
        <p:txBody>
          <a:bodyPr vert="horz" lIns="91440" tIns="45720" rIns="91440" bIns="45720" rtlCol="0">
            <a:normAutofit/>
          </a:bodyPr>
          <a:lstStyle/>
          <a:p>
            <a:r>
              <a:rPr lang="en-US" sz="2400" dirty="0">
                <a:latin typeface="+mn-lt"/>
                <a:ea typeface="+mn-ea"/>
                <a:cs typeface="+mn-cs"/>
              </a:rPr>
              <a:t>Water Features and Irrigation (confirming crops)</a:t>
            </a:r>
          </a:p>
        </p:txBody>
      </p:sp>
      <p:sp>
        <p:nvSpPr>
          <p:cNvPr id="17" name="Slide Number Placeholder 16">
            <a:extLst>
              <a:ext uri="{FF2B5EF4-FFF2-40B4-BE49-F238E27FC236}">
                <a16:creationId xmlns:a16="http://schemas.microsoft.com/office/drawing/2014/main" id="{33B27C45-3DE0-E37B-D625-6F1CE19BDF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16</a:t>
            </a:fld>
            <a:endParaRPr lang="en-US" sz="1200"/>
          </a:p>
        </p:txBody>
      </p:sp>
      <p:pic>
        <p:nvPicPr>
          <p:cNvPr id="15362" name="Picture 2">
            <a:extLst>
              <a:ext uri="{FF2B5EF4-FFF2-40B4-BE49-F238E27FC236}">
                <a16:creationId xmlns:a16="http://schemas.microsoft.com/office/drawing/2014/main" id="{615FC29F-A1A5-C895-2BB8-F41208592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1662" y="2032318"/>
            <a:ext cx="1438275" cy="4495800"/>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a:extLst>
              <a:ext uri="{FF2B5EF4-FFF2-40B4-BE49-F238E27FC236}">
                <a16:creationId xmlns:a16="http://schemas.microsoft.com/office/drawing/2014/main" id="{1EA7B625-6690-FAD3-B1F2-56E6CA93F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33" y="2032318"/>
            <a:ext cx="4562475"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426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561466" y="338666"/>
            <a:ext cx="9764977" cy="1325563"/>
          </a:xfrm>
        </p:spPr>
        <p:txBody>
          <a:bodyPr>
            <a:normAutofit/>
          </a:bodyPr>
          <a:lstStyle/>
          <a:p>
            <a:r>
              <a:rPr lang="en-US" sz="4400" dirty="0"/>
              <a:t>Quantitative Analysis and NDVI</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10" name="Content Placeholder 3">
            <a:extLst>
              <a:ext uri="{FF2B5EF4-FFF2-40B4-BE49-F238E27FC236}">
                <a16:creationId xmlns:a16="http://schemas.microsoft.com/office/drawing/2014/main" id="{FB9F4490-6F4B-D3FA-AE75-046354C09196}"/>
              </a:ext>
            </a:extLst>
          </p:cNvPr>
          <p:cNvSpPr txBox="1">
            <a:spLocks/>
          </p:cNvSpPr>
          <p:nvPr/>
        </p:nvSpPr>
        <p:spPr>
          <a:xfrm>
            <a:off x="693518" y="1764771"/>
            <a:ext cx="10804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NDVI (Normalized Difference Vegetation Index) is the normalized difference between near Infrared and red light </a:t>
            </a:r>
          </a:p>
          <a:p>
            <a:r>
              <a:rPr lang="en-US" dirty="0"/>
              <a:t>Can be used to assess vegetation health</a:t>
            </a:r>
          </a:p>
          <a:p>
            <a:r>
              <a:rPr lang="en-US" dirty="0"/>
              <a:t>Extracted from data then plotted using custom functions that combined </a:t>
            </a:r>
            <a:r>
              <a:rPr lang="en-US" dirty="0" err="1"/>
              <a:t>earthpy</a:t>
            </a:r>
            <a:r>
              <a:rPr lang="en-US" dirty="0"/>
              <a:t>, </a:t>
            </a:r>
            <a:r>
              <a:rPr lang="en-US" dirty="0" err="1"/>
              <a:t>xarrays</a:t>
            </a:r>
            <a:r>
              <a:rPr lang="en-US" dirty="0"/>
              <a:t>, and </a:t>
            </a:r>
            <a:r>
              <a:rPr lang="en-US" dirty="0" err="1"/>
              <a:t>matplot</a:t>
            </a:r>
            <a:endParaRPr lang="en-US" dirty="0"/>
          </a:p>
          <a:p>
            <a:r>
              <a:rPr lang="en-US" dirty="0"/>
              <a:t>Only used single value, so not an RGB image</a:t>
            </a:r>
          </a:p>
          <a:p>
            <a:endParaRPr lang="en-US" dirty="0"/>
          </a:p>
        </p:txBody>
      </p:sp>
    </p:spTree>
    <p:extLst>
      <p:ext uri="{BB962C8B-B14F-4D97-AF65-F5344CB8AC3E}">
        <p14:creationId xmlns:p14="http://schemas.microsoft.com/office/powerpoint/2010/main" val="2830452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642996" y="4571216"/>
            <a:ext cx="10906008" cy="1115415"/>
          </a:xfrm>
        </p:spPr>
        <p:txBody>
          <a:bodyPr vert="horz" lIns="91440" tIns="45720" rIns="91440" bIns="45720" rtlCol="0" anchor="b">
            <a:normAutofit/>
          </a:bodyPr>
          <a:lstStyle/>
          <a:p>
            <a:r>
              <a:rPr lang="en-US" sz="6000"/>
              <a:t>Spring NDVI</a:t>
            </a:r>
          </a:p>
        </p:txBody>
      </p:sp>
      <p:pic>
        <p:nvPicPr>
          <p:cNvPr id="7170" name="Picture 2" descr="A map of the world&#10;&#10;Description automatically generated with medium confidence">
            <a:extLst>
              <a:ext uri="{FF2B5EF4-FFF2-40B4-BE49-F238E27FC236}">
                <a16:creationId xmlns:a16="http://schemas.microsoft.com/office/drawing/2014/main" id="{25A2C57C-0C56-BBA6-F7D0-EFCAD22F12E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812" y="709761"/>
            <a:ext cx="3907638" cy="36634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 close-up of a map&#10;&#10;Description automatically generated with low confidence">
            <a:extLst>
              <a:ext uri="{FF2B5EF4-FFF2-40B4-BE49-F238E27FC236}">
                <a16:creationId xmlns:a16="http://schemas.microsoft.com/office/drawing/2014/main" id="{3D2ECE4A-B52E-6400-CF23-BAC7FD7068B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60658" y="698109"/>
            <a:ext cx="3920067" cy="36750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8A1F54D-6F30-A7A6-372C-FD7E119FFAC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71933" y="698109"/>
            <a:ext cx="3920067" cy="3675062"/>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FDBF5A"/>
            </a:solidFill>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18</a:t>
            </a:fld>
            <a:endParaRPr lang="en-US" sz="1200"/>
          </a:p>
        </p:txBody>
      </p:sp>
    </p:spTree>
    <p:extLst>
      <p:ext uri="{BB962C8B-B14F-4D97-AF65-F5344CB8AC3E}">
        <p14:creationId xmlns:p14="http://schemas.microsoft.com/office/powerpoint/2010/main" val="406102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8" name="Rectangle 7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838200" y="5358141"/>
            <a:ext cx="10515600" cy="942664"/>
          </a:xfrm>
        </p:spPr>
        <p:txBody>
          <a:bodyPr vert="horz" lIns="91440" tIns="45720" rIns="91440" bIns="45720" rtlCol="0" anchor="ctr">
            <a:normAutofit/>
          </a:bodyPr>
          <a:lstStyle/>
          <a:p>
            <a:r>
              <a:rPr lang="en-US" sz="5200" kern="1200">
                <a:solidFill>
                  <a:schemeClr val="tx1"/>
                </a:solidFill>
                <a:latin typeface="+mj-lt"/>
                <a:ea typeface="+mj-ea"/>
                <a:cs typeface="+mj-cs"/>
              </a:rPr>
              <a:t>Spring NDVI</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19</a:t>
            </a:fld>
            <a:endParaRPr lang="en-US" sz="1200"/>
          </a:p>
        </p:txBody>
      </p:sp>
      <p:pic>
        <p:nvPicPr>
          <p:cNvPr id="3" name="Picture 4">
            <a:extLst>
              <a:ext uri="{FF2B5EF4-FFF2-40B4-BE49-F238E27FC236}">
                <a16:creationId xmlns:a16="http://schemas.microsoft.com/office/drawing/2014/main" id="{70C5B105-4277-BB66-6C67-1DB7F692A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271" y="557195"/>
            <a:ext cx="9794408" cy="486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7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532341" y="466725"/>
            <a:ext cx="6952192" cy="1751541"/>
          </a:xfrm>
        </p:spPr>
        <p:txBody>
          <a:bodyPr>
            <a:normAutofit/>
          </a:bodyPr>
          <a:lstStyle/>
          <a:p>
            <a:r>
              <a:rPr lang="en-US" sz="4800" dirty="0"/>
              <a:t>Goals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838200" y="2675467"/>
            <a:ext cx="5635625" cy="2510895"/>
          </a:xfrm>
        </p:spPr>
        <p:txBody>
          <a:bodyPr>
            <a:noAutofit/>
          </a:bodyPr>
          <a:lstStyle/>
          <a:p>
            <a:r>
              <a:rPr lang="en-US" sz="2400" dirty="0"/>
              <a:t>Using satellite images collected by National Space Service, perform a multispectral analysis of wildlife preserve flora, document changes over time, and describe discernable features in the image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0" name="Rectangle 7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838200" y="5358141"/>
            <a:ext cx="10515600" cy="942664"/>
          </a:xfrm>
        </p:spPr>
        <p:txBody>
          <a:bodyPr vert="horz" lIns="91440" tIns="45720" rIns="91440" bIns="45720" rtlCol="0" anchor="ctr">
            <a:normAutofit/>
          </a:bodyPr>
          <a:lstStyle/>
          <a:p>
            <a:r>
              <a:rPr lang="en-US" sz="5200" kern="1200">
                <a:solidFill>
                  <a:schemeClr val="tx1"/>
                </a:solidFill>
                <a:latin typeface="+mj-lt"/>
                <a:ea typeface="+mj-ea"/>
                <a:cs typeface="+mj-cs"/>
              </a:rPr>
              <a:t>Spring NDVI</a:t>
            </a:r>
          </a:p>
        </p:txBody>
      </p:sp>
      <p:pic>
        <p:nvPicPr>
          <p:cNvPr id="9218" name="Picture 2">
            <a:extLst>
              <a:ext uri="{FF2B5EF4-FFF2-40B4-BE49-F238E27FC236}">
                <a16:creationId xmlns:a16="http://schemas.microsoft.com/office/drawing/2014/main" id="{A4483899-6E67-5836-34B9-46452624E2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9326" y="427768"/>
            <a:ext cx="9910298" cy="493037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20</a:t>
            </a:fld>
            <a:endParaRPr lang="en-US" sz="1200"/>
          </a:p>
        </p:txBody>
      </p:sp>
    </p:spTree>
    <p:extLst>
      <p:ext uri="{BB962C8B-B14F-4D97-AF65-F5344CB8AC3E}">
        <p14:creationId xmlns:p14="http://schemas.microsoft.com/office/powerpoint/2010/main" val="1567794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639656" y="406026"/>
            <a:ext cx="10909640" cy="1368614"/>
          </a:xfrm>
        </p:spPr>
        <p:txBody>
          <a:bodyPr vert="horz" lIns="91440" tIns="45720" rIns="91440" bIns="45720" rtlCol="0" anchor="ctr">
            <a:normAutofit/>
          </a:bodyPr>
          <a:lstStyle/>
          <a:p>
            <a:r>
              <a:rPr lang="en-US" sz="6600" dirty="0"/>
              <a:t>Summer NDVI</a:t>
            </a:r>
          </a:p>
        </p:txBody>
      </p:sp>
      <p:sp>
        <p:nvSpPr>
          <p:cNvPr id="1024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a:extLst>
              <a:ext uri="{FF2B5EF4-FFF2-40B4-BE49-F238E27FC236}">
                <a16:creationId xmlns:a16="http://schemas.microsoft.com/office/drawing/2014/main" id="{A1D42C2D-30AE-774B-A6D7-2BB04865D4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48922"/>
            <a:ext cx="5614416" cy="279317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7E1225D-B735-96CB-5EFD-AFC48C89B3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048922"/>
            <a:ext cx="5614416" cy="279317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21</a:t>
            </a:fld>
            <a:endParaRPr lang="en-US" sz="1200"/>
          </a:p>
        </p:txBody>
      </p:sp>
      <p:sp>
        <p:nvSpPr>
          <p:cNvPr id="13" name="TextBox 12">
            <a:extLst>
              <a:ext uri="{FF2B5EF4-FFF2-40B4-BE49-F238E27FC236}">
                <a16:creationId xmlns:a16="http://schemas.microsoft.com/office/drawing/2014/main" id="{B38EDF0C-9DB3-3172-5EAC-0CBD0E65234B}"/>
              </a:ext>
            </a:extLst>
          </p:cNvPr>
          <p:cNvSpPr txBox="1"/>
          <p:nvPr/>
        </p:nvSpPr>
        <p:spPr>
          <a:xfrm>
            <a:off x="5139267" y="1418471"/>
            <a:ext cx="3471333" cy="369332"/>
          </a:xfrm>
          <a:prstGeom prst="rect">
            <a:avLst/>
          </a:prstGeom>
          <a:noFill/>
        </p:spPr>
        <p:txBody>
          <a:bodyPr wrap="square" rtlCol="0">
            <a:spAutoFit/>
          </a:bodyPr>
          <a:lstStyle/>
          <a:p>
            <a:r>
              <a:rPr lang="en-US" dirty="0"/>
              <a:t>August vs June</a:t>
            </a:r>
          </a:p>
        </p:txBody>
      </p:sp>
    </p:spTree>
    <p:extLst>
      <p:ext uri="{BB962C8B-B14F-4D97-AF65-F5344CB8AC3E}">
        <p14:creationId xmlns:p14="http://schemas.microsoft.com/office/powerpoint/2010/main" val="314209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7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638881" y="457200"/>
            <a:ext cx="10909640" cy="1368614"/>
          </a:xfrm>
        </p:spPr>
        <p:txBody>
          <a:bodyPr vert="horz" lIns="91440" tIns="45720" rIns="91440" bIns="45720" rtlCol="0" anchor="ctr">
            <a:normAutofit/>
          </a:bodyPr>
          <a:lstStyle/>
          <a:p>
            <a:r>
              <a:rPr lang="en-US" sz="6600" dirty="0"/>
              <a:t>Fall NDVI</a:t>
            </a:r>
          </a:p>
        </p:txBody>
      </p:sp>
      <p:sp>
        <p:nvSpPr>
          <p:cNvPr id="7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a:extLst>
              <a:ext uri="{FF2B5EF4-FFF2-40B4-BE49-F238E27FC236}">
                <a16:creationId xmlns:a16="http://schemas.microsoft.com/office/drawing/2014/main" id="{5EE4E620-DD31-DE2C-19BF-755C30E851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48922"/>
            <a:ext cx="5614416" cy="279317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B0FCCE58-2296-BCDB-8907-CC411049753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048922"/>
            <a:ext cx="5614416" cy="279317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22</a:t>
            </a:fld>
            <a:endParaRPr lang="en-US" sz="1200"/>
          </a:p>
        </p:txBody>
      </p:sp>
      <p:sp>
        <p:nvSpPr>
          <p:cNvPr id="3" name="TextBox 2">
            <a:extLst>
              <a:ext uri="{FF2B5EF4-FFF2-40B4-BE49-F238E27FC236}">
                <a16:creationId xmlns:a16="http://schemas.microsoft.com/office/drawing/2014/main" id="{B167DFBB-7A68-E87A-51C2-C10C3043D752}"/>
              </a:ext>
            </a:extLst>
          </p:cNvPr>
          <p:cNvSpPr txBox="1"/>
          <p:nvPr/>
        </p:nvSpPr>
        <p:spPr>
          <a:xfrm>
            <a:off x="5096933" y="1434904"/>
            <a:ext cx="3471333" cy="369332"/>
          </a:xfrm>
          <a:prstGeom prst="rect">
            <a:avLst/>
          </a:prstGeom>
          <a:noFill/>
        </p:spPr>
        <p:txBody>
          <a:bodyPr wrap="square" rtlCol="0">
            <a:spAutoFit/>
          </a:bodyPr>
          <a:lstStyle/>
          <a:p>
            <a:r>
              <a:rPr lang="en-US" dirty="0"/>
              <a:t>Both in September</a:t>
            </a:r>
          </a:p>
        </p:txBody>
      </p:sp>
    </p:spTree>
    <p:extLst>
      <p:ext uri="{BB962C8B-B14F-4D97-AF65-F5344CB8AC3E}">
        <p14:creationId xmlns:p14="http://schemas.microsoft.com/office/powerpoint/2010/main" val="1643577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638881" y="457200"/>
            <a:ext cx="10909640" cy="1368614"/>
          </a:xfrm>
        </p:spPr>
        <p:txBody>
          <a:bodyPr vert="horz" lIns="91440" tIns="45720" rIns="91440" bIns="45720" rtlCol="0" anchor="ctr">
            <a:normAutofit/>
          </a:bodyPr>
          <a:lstStyle/>
          <a:p>
            <a:r>
              <a:rPr lang="en-US" sz="6600" dirty="0"/>
              <a:t>Winter NDVI</a:t>
            </a:r>
          </a:p>
        </p:txBody>
      </p:sp>
      <p:sp>
        <p:nvSpPr>
          <p:cNvPr id="1126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521C73FC-2B53-CAC6-0639-6073C597B84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34118" y="2945321"/>
            <a:ext cx="5614416" cy="27931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A78892-BAB8-DE81-23D2-0B43B451510A}"/>
              </a:ext>
            </a:extLst>
          </p:cNvPr>
          <p:cNvPicPr>
            <a:picLocks noChangeAspect="1"/>
          </p:cNvPicPr>
          <p:nvPr/>
        </p:nvPicPr>
        <p:blipFill>
          <a:blip r:embed="rId3"/>
          <a:stretch>
            <a:fillRect/>
          </a:stretch>
        </p:blipFill>
        <p:spPr>
          <a:xfrm>
            <a:off x="479285" y="2902164"/>
            <a:ext cx="5614416" cy="2793172"/>
          </a:xfrm>
          <a:prstGeom prst="rect">
            <a:avLst/>
          </a:prstGeom>
        </p:spPr>
      </p:pic>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200" smtClean="0"/>
              <a:pPr>
                <a:spcAft>
                  <a:spcPts val="600"/>
                </a:spcAft>
              </a:pPr>
              <a:t>23</a:t>
            </a:fld>
            <a:endParaRPr lang="en-US" sz="1200"/>
          </a:p>
        </p:txBody>
      </p:sp>
      <p:sp>
        <p:nvSpPr>
          <p:cNvPr id="12" name="TextBox 11">
            <a:extLst>
              <a:ext uri="{FF2B5EF4-FFF2-40B4-BE49-F238E27FC236}">
                <a16:creationId xmlns:a16="http://schemas.microsoft.com/office/drawing/2014/main" id="{BF55AF53-CE37-839B-E9A5-39241236B991}"/>
              </a:ext>
            </a:extLst>
          </p:cNvPr>
          <p:cNvSpPr txBox="1"/>
          <p:nvPr/>
        </p:nvSpPr>
        <p:spPr>
          <a:xfrm>
            <a:off x="5096933" y="1434904"/>
            <a:ext cx="3471333" cy="369332"/>
          </a:xfrm>
          <a:prstGeom prst="rect">
            <a:avLst/>
          </a:prstGeom>
          <a:noFill/>
        </p:spPr>
        <p:txBody>
          <a:bodyPr wrap="square" rtlCol="0">
            <a:spAutoFit/>
          </a:bodyPr>
          <a:lstStyle/>
          <a:p>
            <a:r>
              <a:rPr lang="en-US" dirty="0"/>
              <a:t>Both in December</a:t>
            </a:r>
          </a:p>
        </p:txBody>
      </p:sp>
    </p:spTree>
    <p:extLst>
      <p:ext uri="{BB962C8B-B14F-4D97-AF65-F5344CB8AC3E}">
        <p14:creationId xmlns:p14="http://schemas.microsoft.com/office/powerpoint/2010/main" val="3279046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747733" y="171714"/>
            <a:ext cx="9764977" cy="1325563"/>
          </a:xfrm>
        </p:spPr>
        <p:txBody>
          <a:bodyPr>
            <a:normAutofit/>
          </a:bodyPr>
          <a:lstStyle/>
          <a:p>
            <a:r>
              <a:rPr lang="en-US" sz="4400" dirty="0"/>
              <a:t>Quantitative Analysis With CIR</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10" name="Content Placeholder 3">
            <a:extLst>
              <a:ext uri="{FF2B5EF4-FFF2-40B4-BE49-F238E27FC236}">
                <a16:creationId xmlns:a16="http://schemas.microsoft.com/office/drawing/2014/main" id="{FB9F4490-6F4B-D3FA-AE75-046354C09196}"/>
              </a:ext>
            </a:extLst>
          </p:cNvPr>
          <p:cNvSpPr txBox="1">
            <a:spLocks/>
          </p:cNvSpPr>
          <p:nvPr/>
        </p:nvSpPr>
        <p:spPr>
          <a:xfrm>
            <a:off x="1227739" y="1344877"/>
            <a:ext cx="10804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Using NIR, Red, and Green bands, this false-color combo can be useful in seeing changes in plant health as plants reflect NIR and green while absorbing red. You can see the deep red zones grow.</a:t>
            </a:r>
          </a:p>
          <a:p>
            <a:endParaRPr lang="en-US" dirty="0"/>
          </a:p>
        </p:txBody>
      </p:sp>
      <p:pic>
        <p:nvPicPr>
          <p:cNvPr id="13314" name="Picture 2">
            <a:extLst>
              <a:ext uri="{FF2B5EF4-FFF2-40B4-BE49-F238E27FC236}">
                <a16:creationId xmlns:a16="http://schemas.microsoft.com/office/drawing/2014/main" id="{57C4F593-2A2C-1580-C222-72F606FA4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31" y="2642988"/>
            <a:ext cx="3558100" cy="366669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5CF2DC3-6EE3-F5ED-6B8B-898DC63B3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409" y="2642988"/>
            <a:ext cx="3656390" cy="376798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6A059D94-D993-EB9A-3340-77E1DC5EA2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805" y="2670440"/>
            <a:ext cx="3656390" cy="376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62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561466" y="136525"/>
            <a:ext cx="9764977" cy="1325563"/>
          </a:xfrm>
        </p:spPr>
        <p:txBody>
          <a:bodyPr>
            <a:normAutofit/>
          </a:bodyPr>
          <a:lstStyle/>
          <a:p>
            <a:r>
              <a:rPr lang="en-US" sz="4400" dirty="0"/>
              <a:t>Quantitative Analysis With Shortwave IR, NIR, and Green</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10" name="Content Placeholder 3">
            <a:extLst>
              <a:ext uri="{FF2B5EF4-FFF2-40B4-BE49-F238E27FC236}">
                <a16:creationId xmlns:a16="http://schemas.microsoft.com/office/drawing/2014/main" id="{FB9F4490-6F4B-D3FA-AE75-046354C09196}"/>
              </a:ext>
            </a:extLst>
          </p:cNvPr>
          <p:cNvSpPr txBox="1">
            <a:spLocks/>
          </p:cNvSpPr>
          <p:nvPr/>
        </p:nvSpPr>
        <p:spPr>
          <a:xfrm>
            <a:off x="865557" y="1462088"/>
            <a:ext cx="10804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common false-color band combination uses these three </a:t>
            </a:r>
            <a:r>
              <a:rPr lang="en-US" dirty="0" err="1"/>
              <a:t>wavelegths</a:t>
            </a:r>
            <a:r>
              <a:rPr lang="en-US" dirty="0"/>
              <a:t> to identify high concentrations of water, both in liquid water or wet soil. The 3</a:t>
            </a:r>
            <a:r>
              <a:rPr lang="en-US" baseline="30000" dirty="0"/>
              <a:t>rd</a:t>
            </a:r>
            <a:r>
              <a:rPr lang="en-US" dirty="0"/>
              <a:t> image here has a lot more green and blue, indicating flooding.</a:t>
            </a:r>
          </a:p>
          <a:p>
            <a:pPr marL="0" indent="0">
              <a:buNone/>
            </a:pPr>
            <a:endParaRPr lang="en-US" dirty="0"/>
          </a:p>
        </p:txBody>
      </p:sp>
      <p:pic>
        <p:nvPicPr>
          <p:cNvPr id="14338" name="Picture 2">
            <a:extLst>
              <a:ext uri="{FF2B5EF4-FFF2-40B4-BE49-F238E27FC236}">
                <a16:creationId xmlns:a16="http://schemas.microsoft.com/office/drawing/2014/main" id="{17EF2E8A-3EFA-6834-DF87-EFA53437A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34" y="3172354"/>
            <a:ext cx="3266852" cy="336655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E2E3479-6A04-84F9-0D22-30F5E244B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6947" y="3172353"/>
            <a:ext cx="3266853" cy="336655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B1EFA77F-2F03-5FD1-E567-D002784C3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573" y="3172353"/>
            <a:ext cx="3266853" cy="336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330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561466" y="338666"/>
            <a:ext cx="9764977" cy="1325563"/>
          </a:xfrm>
        </p:spPr>
        <p:txBody>
          <a:bodyPr>
            <a:normAutofit/>
          </a:bodyPr>
          <a:lstStyle/>
          <a:p>
            <a:r>
              <a:rPr lang="en-US" sz="4400" dirty="0"/>
              <a:t>Analysis Improvement</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10" name="Content Placeholder 3">
            <a:extLst>
              <a:ext uri="{FF2B5EF4-FFF2-40B4-BE49-F238E27FC236}">
                <a16:creationId xmlns:a16="http://schemas.microsoft.com/office/drawing/2014/main" id="{FB9F4490-6F4B-D3FA-AE75-046354C09196}"/>
              </a:ext>
            </a:extLst>
          </p:cNvPr>
          <p:cNvSpPr txBox="1">
            <a:spLocks/>
          </p:cNvSpPr>
          <p:nvPr/>
        </p:nvSpPr>
        <p:spPr>
          <a:xfrm>
            <a:off x="693518" y="1701800"/>
            <a:ext cx="10804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 Landsat Images come equipped with a QA layer, which can be used to provide a mask layer for clouds.</a:t>
            </a:r>
          </a:p>
          <a:p>
            <a:pPr lvl="1"/>
            <a:r>
              <a:rPr lang="en-US" dirty="0"/>
              <a:t>The dropped cloud images would have still needed to be removed, however other images with light clouds or shadows would have benefited</a:t>
            </a:r>
          </a:p>
          <a:p>
            <a:pPr lvl="1"/>
            <a:r>
              <a:rPr lang="en-US" dirty="0"/>
              <a:t>With more images, mask layer can be replaced with a similar image, however given that we only had 3 per season this was not possible</a:t>
            </a:r>
          </a:p>
          <a:p>
            <a:r>
              <a:rPr lang="en-US" dirty="0"/>
              <a:t>Landsat resolution is on the lower end</a:t>
            </a:r>
          </a:p>
          <a:p>
            <a:r>
              <a:rPr lang="en-US" dirty="0"/>
              <a:t>Systematic ML approach for stretching images</a:t>
            </a:r>
          </a:p>
          <a:p>
            <a:pPr lvl="1"/>
            <a:r>
              <a:rPr lang="en-US" dirty="0"/>
              <a:t>Some images due to time of day or season had vastly different colors, making analysis with other false color combinations challenging</a:t>
            </a:r>
          </a:p>
        </p:txBody>
      </p:sp>
    </p:spTree>
    <p:extLst>
      <p:ext uri="{BB962C8B-B14F-4D97-AF65-F5344CB8AC3E}">
        <p14:creationId xmlns:p14="http://schemas.microsoft.com/office/powerpoint/2010/main" val="1420953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368925" y="136525"/>
            <a:ext cx="5111750" cy="1204912"/>
          </a:xfrm>
        </p:spPr>
        <p:txBody>
          <a:bodyPr>
            <a:normAutofit/>
          </a:bodyPr>
          <a:lstStyle/>
          <a:p>
            <a:r>
              <a:rPr lang="en-US" sz="4400"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368925" y="1341437"/>
            <a:ext cx="6483350" cy="2536826"/>
          </a:xfrm>
        </p:spPr>
        <p:txBody>
          <a:bodyPr>
            <a:noAutofit/>
          </a:bodyPr>
          <a:lstStyle/>
          <a:p>
            <a:r>
              <a:rPr lang="en-US" sz="2400" dirty="0"/>
              <a:t>There is noticeable vegetation loss when comparing months directly in 2 out of 3 seasons (with the 3</a:t>
            </a:r>
            <a:r>
              <a:rPr lang="en-US" sz="2400" baseline="30000" dirty="0"/>
              <a:t>rd</a:t>
            </a:r>
            <a:r>
              <a:rPr lang="en-US" sz="2400" dirty="0"/>
              <a:t> being winter), which certainly could be hurting the local fauna. Additionally, there seems to be signs of flooding or more precipitation in 2016 which might be impacting the habitat of the Pipit. There is certainly cause to be concerned for the Pipit.</a:t>
            </a:r>
          </a:p>
          <a:p>
            <a:endParaRPr lang="en-US" sz="2400" dirty="0"/>
          </a:p>
          <a:p>
            <a:r>
              <a:rPr lang="en-US" sz="2400" dirty="0"/>
              <a:t>Analysis with more Landsat images or ground level data is needed for a higher certainty on this hypothesis.</a:t>
            </a:r>
          </a:p>
        </p:txBody>
      </p:sp>
      <p:sp>
        <p:nvSpPr>
          <p:cNvPr id="4" name="Date Placeholder 3">
            <a:extLst>
              <a:ext uri="{FF2B5EF4-FFF2-40B4-BE49-F238E27FC236}">
                <a16:creationId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27</a:t>
            </a:fld>
            <a:endParaRPr lang="en-US" dirty="0"/>
          </a:p>
        </p:txBody>
      </p:sp>
    </p:spTree>
    <p:extLst>
      <p:ext uri="{BB962C8B-B14F-4D97-AF65-F5344CB8AC3E}">
        <p14:creationId xmlns:p14="http://schemas.microsoft.com/office/powerpoint/2010/main" val="1742861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200" y="3238103"/>
            <a:ext cx="4179570" cy="1371997"/>
          </a:xfrm>
        </p:spPr>
        <p:txBody>
          <a:bodyPr>
            <a:normAutofit/>
          </a:bodyPr>
          <a:lstStyle/>
          <a:p>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8076-3126-098F-DA91-6E836340A05C}"/>
              </a:ext>
            </a:extLst>
          </p:cNvPr>
          <p:cNvSpPr>
            <a:spLocks noGrp="1"/>
          </p:cNvSpPr>
          <p:nvPr>
            <p:ph type="title"/>
          </p:nvPr>
        </p:nvSpPr>
        <p:spPr/>
        <p:txBody>
          <a:bodyPr>
            <a:normAutofit/>
          </a:bodyPr>
          <a:lstStyle/>
          <a:p>
            <a:r>
              <a:rPr lang="en-US" sz="4400" dirty="0" err="1"/>
              <a:t>Mistford</a:t>
            </a:r>
            <a:r>
              <a:rPr lang="en-US" sz="4400" dirty="0"/>
              <a:t> Wildlife </a:t>
            </a:r>
            <a:r>
              <a:rPr lang="en-US" sz="4400" dirty="0" err="1"/>
              <a:t>PrEserve</a:t>
            </a:r>
            <a:endParaRPr lang="en-US" sz="4400" dirty="0"/>
          </a:p>
        </p:txBody>
      </p:sp>
      <p:sp>
        <p:nvSpPr>
          <p:cNvPr id="6" name="Slide Number Placeholder 5">
            <a:extLst>
              <a:ext uri="{FF2B5EF4-FFF2-40B4-BE49-F238E27FC236}">
                <a16:creationId xmlns:a16="http://schemas.microsoft.com/office/drawing/2014/main" id="{31D0C984-234C-AF9E-C952-8B757BAE91F3}"/>
              </a:ext>
            </a:extLst>
          </p:cNvPr>
          <p:cNvSpPr>
            <a:spLocks noGrp="1"/>
          </p:cNvSpPr>
          <p:nvPr>
            <p:ph type="sldNum" sz="quarter" idx="12"/>
          </p:nvPr>
        </p:nvSpPr>
        <p:spPr/>
        <p:txBody>
          <a:bodyPr/>
          <a:lstStyle/>
          <a:p>
            <a:fld id="{A49DFD55-3C28-40EF-9E31-A92D2E4017FF}" type="slidenum">
              <a:rPr lang="en-US" smtClean="0"/>
              <a:pPr/>
              <a:t>3</a:t>
            </a:fld>
            <a:endParaRPr lang="en-US" dirty="0"/>
          </a:p>
        </p:txBody>
      </p:sp>
      <p:sp>
        <p:nvSpPr>
          <p:cNvPr id="7" name="Content Placeholder 3">
            <a:extLst>
              <a:ext uri="{FF2B5EF4-FFF2-40B4-BE49-F238E27FC236}">
                <a16:creationId xmlns:a16="http://schemas.microsoft.com/office/drawing/2014/main" id="{BFFBD723-11D9-25C3-22CE-7E3A6FD0FE05}"/>
              </a:ext>
            </a:extLst>
          </p:cNvPr>
          <p:cNvSpPr txBox="1">
            <a:spLocks/>
          </p:cNvSpPr>
          <p:nvPr/>
        </p:nvSpPr>
        <p:spPr>
          <a:xfrm>
            <a:off x="482599" y="1775748"/>
            <a:ext cx="11226801" cy="33065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2000" dirty="0"/>
          </a:p>
        </p:txBody>
      </p:sp>
      <p:sp>
        <p:nvSpPr>
          <p:cNvPr id="9" name="TextBox 8">
            <a:extLst>
              <a:ext uri="{FF2B5EF4-FFF2-40B4-BE49-F238E27FC236}">
                <a16:creationId xmlns:a16="http://schemas.microsoft.com/office/drawing/2014/main" id="{72B1A0AE-0244-200E-7333-D251CABE9F1D}"/>
              </a:ext>
            </a:extLst>
          </p:cNvPr>
          <p:cNvSpPr txBox="1"/>
          <p:nvPr/>
        </p:nvSpPr>
        <p:spPr>
          <a:xfrm>
            <a:off x="838199" y="1690688"/>
            <a:ext cx="10515599" cy="3897477"/>
          </a:xfrm>
          <a:prstGeom prst="rect">
            <a:avLst/>
          </a:prstGeom>
          <a:noFill/>
        </p:spPr>
        <p:txBody>
          <a:bodyPr wrap="square">
            <a:spAutoFit/>
          </a:bodyPr>
          <a:lstStyle/>
          <a:p>
            <a:pPr algn="just">
              <a:lnSpc>
                <a:spcPct val="150000"/>
              </a:lnSpc>
            </a:pPr>
            <a:r>
              <a:rPr lang="en-US" sz="2800" dirty="0" err="1"/>
              <a:t>Mistford</a:t>
            </a:r>
            <a:r>
              <a:rPr lang="en-US" sz="2800" dirty="0"/>
              <a:t> is a mid-size city is located to the southwest of a large nature preserve. The Rose-crested Blue Pipit is a bird whose life in the wildlife preserve may be under threat. The number of nesting pairs is dropping, so a student has contacted us to examine some satellite imaging data and try to discern if we can notice any changes among the flora that could be impacting the fauna.</a:t>
            </a:r>
          </a:p>
        </p:txBody>
      </p:sp>
    </p:spTree>
    <p:extLst>
      <p:ext uri="{BB962C8B-B14F-4D97-AF65-F5344CB8AC3E}">
        <p14:creationId xmlns:p14="http://schemas.microsoft.com/office/powerpoint/2010/main" val="3005172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p:txBody>
          <a:bodyPr>
            <a:normAutofit/>
          </a:bodyPr>
          <a:lstStyle/>
          <a:p>
            <a:r>
              <a:rPr lang="en-US" sz="4000" dirty="0" err="1"/>
              <a:t>LandSAt</a:t>
            </a:r>
            <a:r>
              <a:rPr lang="en-US" sz="4000" dirty="0"/>
              <a:t> &amp; Multispectral Data</a:t>
            </a:r>
          </a:p>
        </p:txBody>
      </p:sp>
      <p:sp>
        <p:nvSpPr>
          <p:cNvPr id="3" name="Text Placeholder 2">
            <a:extLst>
              <a:ext uri="{FF2B5EF4-FFF2-40B4-BE49-F238E27FC236}">
                <a16:creationId xmlns:a16="http://schemas.microsoft.com/office/drawing/2014/main" id="{4B35400C-6BFA-BDCA-9CFC-422C682F1D10}"/>
              </a:ext>
            </a:extLst>
          </p:cNvPr>
          <p:cNvSpPr>
            <a:spLocks noGrp="1"/>
          </p:cNvSpPr>
          <p:nvPr>
            <p:ph type="body" idx="1"/>
          </p:nvPr>
        </p:nvSpPr>
        <p:spPr>
          <a:xfrm>
            <a:off x="838200" y="1632093"/>
            <a:ext cx="4584276" cy="1001701"/>
          </a:xfrm>
        </p:spPr>
        <p:txBody>
          <a:bodyPr/>
          <a:lstStyle/>
          <a:p>
            <a:r>
              <a:rPr lang="en-US" sz="2400" dirty="0"/>
              <a:t>Multispectral Data</a:t>
            </a:r>
          </a:p>
        </p:txBody>
      </p:sp>
      <p:sp>
        <p:nvSpPr>
          <p:cNvPr id="4" name="Content Placeholder 3">
            <a:extLst>
              <a:ext uri="{FF2B5EF4-FFF2-40B4-BE49-F238E27FC236}">
                <a16:creationId xmlns:a16="http://schemas.microsoft.com/office/drawing/2014/main" id="{F5A31F50-A79C-6BA7-0E9F-FDEC77ED62A0}"/>
              </a:ext>
            </a:extLst>
          </p:cNvPr>
          <p:cNvSpPr>
            <a:spLocks noGrp="1"/>
          </p:cNvSpPr>
          <p:nvPr>
            <p:ph sz="half" idx="2"/>
          </p:nvPr>
        </p:nvSpPr>
        <p:spPr>
          <a:xfrm>
            <a:off x="558799" y="2681740"/>
            <a:ext cx="4351867" cy="3306503"/>
          </a:xfrm>
        </p:spPr>
        <p:txBody>
          <a:bodyPr>
            <a:normAutofit/>
          </a:bodyPr>
          <a:lstStyle/>
          <a:p>
            <a:pPr marL="285750" indent="-285750">
              <a:buFont typeface="Arial" panose="020B0604020202020204" pitchFamily="34" charset="0"/>
              <a:buChar char="•"/>
            </a:pPr>
            <a:r>
              <a:rPr lang="en-US" sz="2000" dirty="0"/>
              <a:t>As the names suggests, multispectral data provides intensity of bandwidths outside visible light</a:t>
            </a:r>
          </a:p>
          <a:p>
            <a:pPr marL="285750" indent="-285750">
              <a:buFont typeface="Arial" panose="020B0604020202020204" pitchFamily="34" charset="0"/>
              <a:buChar char="•"/>
            </a:pPr>
            <a:r>
              <a:rPr lang="en-US" sz="2000" dirty="0"/>
              <a:t>This project has 6 bands which each have unique uses</a:t>
            </a:r>
          </a:p>
          <a:p>
            <a:pPr marL="285750" indent="-285750">
              <a:buFont typeface="Arial" panose="020B0604020202020204" pitchFamily="34" charset="0"/>
              <a:buChar char="•"/>
            </a:pPr>
            <a:r>
              <a:rPr lang="en-US" sz="2000" dirty="0"/>
              <a:t>This data is in the same form as “Landsat” Data</a:t>
            </a:r>
          </a:p>
          <a:p>
            <a:pPr marL="285750" indent="-285750">
              <a:buFont typeface="Arial" panose="020B0604020202020204" pitchFamily="34" charset="0"/>
              <a:buChar char="•"/>
            </a:pPr>
            <a:r>
              <a:rPr lang="en-US" sz="2000" dirty="0"/>
              <a:t>Provided in CSV and TIF files</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13" name="Picture 12">
            <a:extLst>
              <a:ext uri="{FF2B5EF4-FFF2-40B4-BE49-F238E27FC236}">
                <a16:creationId xmlns:a16="http://schemas.microsoft.com/office/drawing/2014/main" id="{CA8FEF06-8C91-9BD5-4345-BCB9A9871F28}"/>
              </a:ext>
            </a:extLst>
          </p:cNvPr>
          <p:cNvPicPr>
            <a:picLocks noChangeAspect="1"/>
          </p:cNvPicPr>
          <p:nvPr/>
        </p:nvPicPr>
        <p:blipFill>
          <a:blip r:embed="rId2"/>
          <a:stretch>
            <a:fillRect/>
          </a:stretch>
        </p:blipFill>
        <p:spPr>
          <a:xfrm>
            <a:off x="4910666" y="2400301"/>
            <a:ext cx="7002273" cy="3587942"/>
          </a:xfrm>
          <a:prstGeom prst="rect">
            <a:avLst/>
          </a:prstGeom>
        </p:spPr>
      </p:pic>
    </p:spTree>
    <p:extLst>
      <p:ext uri="{BB962C8B-B14F-4D97-AF65-F5344CB8AC3E}">
        <p14:creationId xmlns:p14="http://schemas.microsoft.com/office/powerpoint/2010/main" val="17004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p:txBody>
          <a:bodyPr>
            <a:normAutofit/>
          </a:bodyPr>
          <a:lstStyle/>
          <a:p>
            <a:r>
              <a:rPr lang="en-US" sz="4000" dirty="0" err="1"/>
              <a:t>LandSAt</a:t>
            </a:r>
            <a:r>
              <a:rPr lang="en-US" sz="4000" dirty="0"/>
              <a:t> &amp; Multispectral Data Cont.</a:t>
            </a:r>
          </a:p>
        </p:txBody>
      </p:sp>
      <p:sp>
        <p:nvSpPr>
          <p:cNvPr id="3" name="Text Placeholder 2">
            <a:extLst>
              <a:ext uri="{FF2B5EF4-FFF2-40B4-BE49-F238E27FC236}">
                <a16:creationId xmlns:a16="http://schemas.microsoft.com/office/drawing/2014/main" id="{4B35400C-6BFA-BDCA-9CFC-422C682F1D10}"/>
              </a:ext>
            </a:extLst>
          </p:cNvPr>
          <p:cNvSpPr>
            <a:spLocks noGrp="1"/>
          </p:cNvSpPr>
          <p:nvPr>
            <p:ph type="body" idx="1"/>
          </p:nvPr>
        </p:nvSpPr>
        <p:spPr>
          <a:xfrm>
            <a:off x="701237" y="2176070"/>
            <a:ext cx="2882475" cy="823912"/>
          </a:xfrm>
        </p:spPr>
        <p:txBody>
          <a:bodyPr/>
          <a:lstStyle/>
          <a:p>
            <a:r>
              <a:rPr lang="en-US" sz="3200" dirty="0"/>
              <a:t>TIF Files</a:t>
            </a:r>
          </a:p>
        </p:txBody>
      </p:sp>
      <p:sp>
        <p:nvSpPr>
          <p:cNvPr id="4" name="Content Placeholder 3">
            <a:extLst>
              <a:ext uri="{FF2B5EF4-FFF2-40B4-BE49-F238E27FC236}">
                <a16:creationId xmlns:a16="http://schemas.microsoft.com/office/drawing/2014/main" id="{F5A31F50-A79C-6BA7-0E9F-FDEC77ED62A0}"/>
              </a:ext>
            </a:extLst>
          </p:cNvPr>
          <p:cNvSpPr>
            <a:spLocks noGrp="1"/>
          </p:cNvSpPr>
          <p:nvPr>
            <p:ph sz="half" idx="2"/>
          </p:nvPr>
        </p:nvSpPr>
        <p:spPr>
          <a:xfrm>
            <a:off x="362570" y="3247098"/>
            <a:ext cx="5327030" cy="1997867"/>
          </a:xfrm>
        </p:spPr>
        <p:txBody>
          <a:bodyPr>
            <a:noAutofit/>
          </a:bodyPr>
          <a:lstStyle/>
          <a:p>
            <a:pPr marL="285750" indent="-285750">
              <a:buFont typeface="Arial" panose="020B0604020202020204" pitchFamily="34" charset="0"/>
              <a:buChar char="•"/>
            </a:pPr>
            <a:r>
              <a:rPr lang="en-US" sz="2400" dirty="0"/>
              <a:t>Stands for “Tagged Image Format”</a:t>
            </a:r>
          </a:p>
          <a:p>
            <a:pPr marL="285750" indent="-285750">
              <a:buFont typeface="Arial" panose="020B0604020202020204" pitchFamily="34" charset="0"/>
              <a:buChar char="•"/>
            </a:pPr>
            <a:r>
              <a:rPr lang="en-US" sz="2400" dirty="0"/>
              <a:t>Used for storing raster graphics</a:t>
            </a:r>
          </a:p>
          <a:p>
            <a:pPr marL="285750" indent="-285750">
              <a:buFont typeface="Arial" panose="020B0604020202020204" pitchFamily="34" charset="0"/>
              <a:buChar char="•"/>
            </a:pPr>
            <a:r>
              <a:rPr lang="en-US" sz="2400" dirty="0"/>
              <a:t>Useful for multiband imaging because it can contain layers of images</a:t>
            </a:r>
          </a:p>
        </p:txBody>
      </p:sp>
      <p:sp>
        <p:nvSpPr>
          <p:cNvPr id="7" name="Text Placeholder 6">
            <a:extLst>
              <a:ext uri="{FF2B5EF4-FFF2-40B4-BE49-F238E27FC236}">
                <a16:creationId xmlns:a16="http://schemas.microsoft.com/office/drawing/2014/main" id="{AA2F8403-247C-23FF-615E-704C0B8C4EF2}"/>
              </a:ext>
            </a:extLst>
          </p:cNvPr>
          <p:cNvSpPr>
            <a:spLocks noGrp="1"/>
          </p:cNvSpPr>
          <p:nvPr>
            <p:ph type="body" idx="13"/>
          </p:nvPr>
        </p:nvSpPr>
        <p:spPr>
          <a:xfrm>
            <a:off x="6556277" y="2176070"/>
            <a:ext cx="4108646" cy="823912"/>
          </a:xfrm>
        </p:spPr>
        <p:txBody>
          <a:bodyPr/>
          <a:lstStyle/>
          <a:p>
            <a:r>
              <a:rPr lang="en-US" sz="2800" dirty="0"/>
              <a:t>Accessing TIF and Landsat Data</a:t>
            </a:r>
          </a:p>
        </p:txBody>
      </p:sp>
      <p:sp>
        <p:nvSpPr>
          <p:cNvPr id="8" name="Content Placeholder 7">
            <a:extLst>
              <a:ext uri="{FF2B5EF4-FFF2-40B4-BE49-F238E27FC236}">
                <a16:creationId xmlns:a16="http://schemas.microsoft.com/office/drawing/2014/main" id="{49A1F671-EE0C-0F88-3596-BF05B33DE05B}"/>
              </a:ext>
            </a:extLst>
          </p:cNvPr>
          <p:cNvSpPr>
            <a:spLocks noGrp="1"/>
          </p:cNvSpPr>
          <p:nvPr>
            <p:ph sz="half" idx="14"/>
          </p:nvPr>
        </p:nvSpPr>
        <p:spPr>
          <a:xfrm>
            <a:off x="6096000" y="2999982"/>
            <a:ext cx="5733430" cy="3109253"/>
          </a:xfrm>
        </p:spPr>
        <p:txBody>
          <a:bodyPr>
            <a:noAutofit/>
          </a:bodyPr>
          <a:lstStyle/>
          <a:p>
            <a:pPr marL="285750" indent="-285750">
              <a:buFont typeface="Arial" panose="020B0604020202020204" pitchFamily="34" charset="0"/>
              <a:buChar char="•"/>
            </a:pPr>
            <a:r>
              <a:rPr lang="en-US" sz="1800" dirty="0"/>
              <a:t>Landsat files have specific packages made to handle them in python</a:t>
            </a:r>
          </a:p>
          <a:p>
            <a:pPr marL="742950" lvl="1" indent="-285750">
              <a:buFont typeface="Arial" panose="020B0604020202020204" pitchFamily="34" charset="0"/>
              <a:buChar char="•"/>
            </a:pPr>
            <a:r>
              <a:rPr lang="en-US" sz="1800" dirty="0" err="1"/>
              <a:t>Geopandas</a:t>
            </a:r>
            <a:endParaRPr lang="en-US" sz="1800" dirty="0"/>
          </a:p>
          <a:p>
            <a:pPr marL="1200150" lvl="2" indent="-285750">
              <a:buFont typeface="Arial" panose="020B0604020202020204" pitchFamily="34" charset="0"/>
              <a:buChar char="•"/>
            </a:pPr>
            <a:r>
              <a:rPr lang="en-US" sz="1800" dirty="0"/>
              <a:t>Well known package for working with geospatial data</a:t>
            </a:r>
          </a:p>
          <a:p>
            <a:pPr marL="742950" lvl="1" indent="-285750">
              <a:buFont typeface="Arial" panose="020B0604020202020204" pitchFamily="34" charset="0"/>
              <a:buChar char="•"/>
            </a:pPr>
            <a:r>
              <a:rPr lang="en-US" sz="1800" dirty="0" err="1"/>
              <a:t>rasterio</a:t>
            </a:r>
            <a:endParaRPr lang="en-US" sz="1800" dirty="0"/>
          </a:p>
          <a:p>
            <a:pPr marL="1200150" lvl="2" indent="-285750">
              <a:buFont typeface="Arial" panose="020B0604020202020204" pitchFamily="34" charset="0"/>
              <a:buChar char="•"/>
            </a:pPr>
            <a:r>
              <a:rPr lang="en-US" sz="1800" dirty="0"/>
              <a:t>Used to handle </a:t>
            </a:r>
            <a:r>
              <a:rPr lang="en-US" sz="1800" dirty="0" err="1"/>
              <a:t>GeoTIFF</a:t>
            </a:r>
            <a:r>
              <a:rPr lang="en-US" sz="1800" dirty="0"/>
              <a:t>/raster data</a:t>
            </a:r>
          </a:p>
          <a:p>
            <a:pPr marL="742950" lvl="1" indent="-285750">
              <a:buFont typeface="Arial" panose="020B0604020202020204" pitchFamily="34" charset="0"/>
              <a:buChar char="•"/>
            </a:pPr>
            <a:r>
              <a:rPr lang="en-US" sz="1800" dirty="0" err="1"/>
              <a:t>earthpy</a:t>
            </a:r>
            <a:endParaRPr lang="en-US" sz="1800" dirty="0"/>
          </a:p>
          <a:p>
            <a:pPr marL="1200150" lvl="2" indent="-285750">
              <a:buFont typeface="Arial" panose="020B0604020202020204" pitchFamily="34" charset="0"/>
              <a:buChar char="•"/>
            </a:pPr>
            <a:r>
              <a:rPr lang="en-US" sz="1800" dirty="0"/>
              <a:t>Used to work with and plot spatial data quicker than </a:t>
            </a:r>
            <a:r>
              <a:rPr lang="en-US" sz="1800" dirty="0" err="1"/>
              <a:t>matplot</a:t>
            </a:r>
            <a:endParaRPr lang="en-US" sz="1800" dirty="0"/>
          </a:p>
          <a:p>
            <a:pPr marL="742950" lvl="1" indent="-285750">
              <a:buFont typeface="Arial" panose="020B0604020202020204" pitchFamily="34" charset="0"/>
              <a:buChar char="•"/>
            </a:pPr>
            <a:r>
              <a:rPr lang="en-US" sz="1800" dirty="0" err="1"/>
              <a:t>Xarray</a:t>
            </a:r>
            <a:r>
              <a:rPr lang="en-US" sz="1800" dirty="0"/>
              <a:t>, </a:t>
            </a:r>
            <a:r>
              <a:rPr lang="en-US" sz="1800" dirty="0" err="1"/>
              <a:t>rioxarray</a:t>
            </a:r>
            <a:endParaRPr lang="en-US" sz="1800" dirty="0"/>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490212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885156" y="283431"/>
            <a:ext cx="8421688" cy="1325563"/>
          </a:xfrm>
        </p:spPr>
        <p:txBody>
          <a:bodyPr>
            <a:normAutofit/>
          </a:bodyPr>
          <a:lstStyle/>
          <a:p>
            <a:r>
              <a:rPr lang="en-US" sz="4400" dirty="0"/>
              <a:t>Data Structure</a:t>
            </a:r>
          </a:p>
        </p:txBody>
      </p:sp>
      <p:sp>
        <p:nvSpPr>
          <p:cNvPr id="3" name="Text Placeholder 2">
            <a:extLst>
              <a:ext uri="{FF2B5EF4-FFF2-40B4-BE49-F238E27FC236}">
                <a16:creationId xmlns:a16="http://schemas.microsoft.com/office/drawing/2014/main" id="{4B35400C-6BFA-BDCA-9CFC-422C682F1D10}"/>
              </a:ext>
            </a:extLst>
          </p:cNvPr>
          <p:cNvSpPr>
            <a:spLocks noGrp="1"/>
          </p:cNvSpPr>
          <p:nvPr>
            <p:ph type="body" idx="1"/>
          </p:nvPr>
        </p:nvSpPr>
        <p:spPr>
          <a:xfrm>
            <a:off x="1141832" y="1197038"/>
            <a:ext cx="2882475" cy="823912"/>
          </a:xfrm>
        </p:spPr>
        <p:txBody>
          <a:bodyPr/>
          <a:lstStyle/>
          <a:p>
            <a:r>
              <a:rPr lang="en-US" dirty="0"/>
              <a:t>TIF Data Structure</a:t>
            </a:r>
          </a:p>
        </p:txBody>
      </p:sp>
      <p:sp>
        <p:nvSpPr>
          <p:cNvPr id="7" name="Text Placeholder 6">
            <a:extLst>
              <a:ext uri="{FF2B5EF4-FFF2-40B4-BE49-F238E27FC236}">
                <a16:creationId xmlns:a16="http://schemas.microsoft.com/office/drawing/2014/main" id="{AA2F8403-247C-23FF-615E-704C0B8C4EF2}"/>
              </a:ext>
            </a:extLst>
          </p:cNvPr>
          <p:cNvSpPr>
            <a:spLocks noGrp="1"/>
          </p:cNvSpPr>
          <p:nvPr>
            <p:ph type="body" idx="13"/>
          </p:nvPr>
        </p:nvSpPr>
        <p:spPr>
          <a:xfrm>
            <a:off x="7947887" y="1197038"/>
            <a:ext cx="2882475" cy="823912"/>
          </a:xfrm>
        </p:spPr>
        <p:txBody>
          <a:bodyPr/>
          <a:lstStyle/>
          <a:p>
            <a:r>
              <a:rPr lang="en-US" dirty="0"/>
              <a:t>CSV Data Structure</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17" name="Picture 16">
            <a:extLst>
              <a:ext uri="{FF2B5EF4-FFF2-40B4-BE49-F238E27FC236}">
                <a16:creationId xmlns:a16="http://schemas.microsoft.com/office/drawing/2014/main" id="{3E1273E7-DE70-4A98-2828-F7C405494E9B}"/>
              </a:ext>
            </a:extLst>
          </p:cNvPr>
          <p:cNvPicPr>
            <a:picLocks noChangeAspect="1"/>
          </p:cNvPicPr>
          <p:nvPr/>
        </p:nvPicPr>
        <p:blipFill>
          <a:blip r:embed="rId2"/>
          <a:stretch>
            <a:fillRect/>
          </a:stretch>
        </p:blipFill>
        <p:spPr>
          <a:xfrm>
            <a:off x="838200" y="2074699"/>
            <a:ext cx="4136944" cy="4388013"/>
          </a:xfrm>
          <a:prstGeom prst="rect">
            <a:avLst/>
          </a:prstGeom>
        </p:spPr>
      </p:pic>
      <p:pic>
        <p:nvPicPr>
          <p:cNvPr id="19" name="Picture 18">
            <a:extLst>
              <a:ext uri="{FF2B5EF4-FFF2-40B4-BE49-F238E27FC236}">
                <a16:creationId xmlns:a16="http://schemas.microsoft.com/office/drawing/2014/main" id="{F6CC6199-A950-5791-3B7C-A44646E67741}"/>
              </a:ext>
            </a:extLst>
          </p:cNvPr>
          <p:cNvPicPr>
            <a:picLocks noChangeAspect="1"/>
          </p:cNvPicPr>
          <p:nvPr/>
        </p:nvPicPr>
        <p:blipFill>
          <a:blip r:embed="rId3"/>
          <a:stretch>
            <a:fillRect/>
          </a:stretch>
        </p:blipFill>
        <p:spPr>
          <a:xfrm>
            <a:off x="5110611" y="2277861"/>
            <a:ext cx="6841732" cy="2997666"/>
          </a:xfrm>
          <a:prstGeom prst="rect">
            <a:avLst/>
          </a:prstGeom>
        </p:spPr>
      </p:pic>
    </p:spTree>
    <p:extLst>
      <p:ext uri="{BB962C8B-B14F-4D97-AF65-F5344CB8AC3E}">
        <p14:creationId xmlns:p14="http://schemas.microsoft.com/office/powerpoint/2010/main" val="353212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D8F1-BBBF-6426-3D33-04B6901C4348}"/>
              </a:ext>
            </a:extLst>
          </p:cNvPr>
          <p:cNvSpPr>
            <a:spLocks noGrp="1"/>
          </p:cNvSpPr>
          <p:nvPr>
            <p:ph type="title"/>
          </p:nvPr>
        </p:nvSpPr>
        <p:spPr>
          <a:xfrm>
            <a:off x="1885156" y="283431"/>
            <a:ext cx="8421688" cy="1325563"/>
          </a:xfrm>
        </p:spPr>
        <p:txBody>
          <a:bodyPr>
            <a:normAutofit/>
          </a:bodyPr>
          <a:lstStyle/>
          <a:p>
            <a:r>
              <a:rPr lang="en-US" sz="4400" dirty="0"/>
              <a:t>Data Structure</a:t>
            </a:r>
          </a:p>
        </p:txBody>
      </p:sp>
      <p:sp>
        <p:nvSpPr>
          <p:cNvPr id="11" name="Slide Number Placeholder 10">
            <a:extLst>
              <a:ext uri="{FF2B5EF4-FFF2-40B4-BE49-F238E27FC236}">
                <a16:creationId xmlns:a16="http://schemas.microsoft.com/office/drawing/2014/main" id="{8A52DC46-5A5C-FD21-F08F-19CD391FEFE8}"/>
              </a:ext>
            </a:extLst>
          </p:cNvPr>
          <p:cNvSpPr>
            <a:spLocks noGrp="1"/>
          </p:cNvSpPr>
          <p:nvPr>
            <p:ph type="sldNum" sz="quarter" idx="12"/>
          </p:nvPr>
        </p:nvSpPr>
        <p:spPr/>
        <p:txBody>
          <a:bodyPr/>
          <a:lstStyle/>
          <a:p>
            <a:fld id="{A49DFD55-3C28-40EF-9E31-A92D2E4017FF}" type="slidenum">
              <a:rPr lang="en-US" smtClean="0"/>
              <a:pPr/>
              <a:t>7</a:t>
            </a:fld>
            <a:endParaRPr lang="en-US" dirty="0"/>
          </a:p>
        </p:txBody>
      </p:sp>
      <p:sp>
        <p:nvSpPr>
          <p:cNvPr id="10" name="Content Placeholder 3">
            <a:extLst>
              <a:ext uri="{FF2B5EF4-FFF2-40B4-BE49-F238E27FC236}">
                <a16:creationId xmlns:a16="http://schemas.microsoft.com/office/drawing/2014/main" id="{FB9F4490-6F4B-D3FA-AE75-046354C09196}"/>
              </a:ext>
            </a:extLst>
          </p:cNvPr>
          <p:cNvSpPr txBox="1">
            <a:spLocks/>
          </p:cNvSpPr>
          <p:nvPr/>
        </p:nvSpPr>
        <p:spPr>
          <a:xfrm>
            <a:off x="693518" y="1764771"/>
            <a:ext cx="10804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 Files total over 3 years with roughly 1 per season per year</a:t>
            </a:r>
          </a:p>
          <a:p>
            <a:pPr lvl="1"/>
            <a:r>
              <a:rPr lang="en-US" dirty="0"/>
              <a:t>Time of day/month is not consistent among files and must be considered</a:t>
            </a:r>
          </a:p>
          <a:p>
            <a:r>
              <a:rPr lang="en-US" dirty="0"/>
              <a:t>Cloud cover, glare, brightness and snow cover are all factors that need to be accounted for in images and have high variability</a:t>
            </a:r>
          </a:p>
          <a:p>
            <a:r>
              <a:rPr lang="en-US" dirty="0"/>
              <a:t>Must use variations and combinations of bands to get full picture of reserve happenings</a:t>
            </a:r>
          </a:p>
        </p:txBody>
      </p:sp>
      <p:pic>
        <p:nvPicPr>
          <p:cNvPr id="8" name="Picture 7">
            <a:extLst>
              <a:ext uri="{FF2B5EF4-FFF2-40B4-BE49-F238E27FC236}">
                <a16:creationId xmlns:a16="http://schemas.microsoft.com/office/drawing/2014/main" id="{195C6DE1-6C90-7B02-7164-9F84AB5CEBC3}"/>
              </a:ext>
            </a:extLst>
          </p:cNvPr>
          <p:cNvPicPr>
            <a:picLocks noChangeAspect="1"/>
          </p:cNvPicPr>
          <p:nvPr/>
        </p:nvPicPr>
        <p:blipFill>
          <a:blip r:embed="rId2"/>
          <a:stretch>
            <a:fillRect/>
          </a:stretch>
        </p:blipFill>
        <p:spPr>
          <a:xfrm>
            <a:off x="1561466" y="4618886"/>
            <a:ext cx="8745378" cy="1929128"/>
          </a:xfrm>
          <a:prstGeom prst="rect">
            <a:avLst/>
          </a:prstGeom>
        </p:spPr>
      </p:pic>
    </p:spTree>
    <p:extLst>
      <p:ext uri="{BB962C8B-B14F-4D97-AF65-F5344CB8AC3E}">
        <p14:creationId xmlns:p14="http://schemas.microsoft.com/office/powerpoint/2010/main" val="314541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AF0C-AC2D-0815-E9F0-5E41E1CA04F8}"/>
              </a:ext>
            </a:extLst>
          </p:cNvPr>
          <p:cNvSpPr>
            <a:spLocks noGrp="1"/>
          </p:cNvSpPr>
          <p:nvPr>
            <p:ph type="title"/>
          </p:nvPr>
        </p:nvSpPr>
        <p:spPr/>
        <p:txBody>
          <a:bodyPr>
            <a:normAutofit/>
          </a:bodyPr>
          <a:lstStyle/>
          <a:p>
            <a:r>
              <a:rPr lang="en-US" sz="4400" dirty="0"/>
              <a:t>Initial Analysis and Cleaning</a:t>
            </a:r>
          </a:p>
        </p:txBody>
      </p:sp>
      <p:sp>
        <p:nvSpPr>
          <p:cNvPr id="6" name="Slide Number Placeholder 5">
            <a:extLst>
              <a:ext uri="{FF2B5EF4-FFF2-40B4-BE49-F238E27FC236}">
                <a16:creationId xmlns:a16="http://schemas.microsoft.com/office/drawing/2014/main" id="{BC4085B1-2B44-F1C0-8091-61758FBA428E}"/>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7" name="Content Placeholder 3">
            <a:extLst>
              <a:ext uri="{FF2B5EF4-FFF2-40B4-BE49-F238E27FC236}">
                <a16:creationId xmlns:a16="http://schemas.microsoft.com/office/drawing/2014/main" id="{BC1972B7-45AF-FE67-E1D7-7A8B8031805C}"/>
              </a:ext>
            </a:extLst>
          </p:cNvPr>
          <p:cNvSpPr txBox="1">
            <a:spLocks/>
          </p:cNvSpPr>
          <p:nvPr/>
        </p:nvSpPr>
        <p:spPr>
          <a:xfrm>
            <a:off x="838200" y="1521356"/>
            <a:ext cx="11439963" cy="41682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Using </a:t>
            </a:r>
            <a:r>
              <a:rPr lang="en-US" sz="2400" dirty="0" err="1"/>
              <a:t>earthpy</a:t>
            </a:r>
            <a:r>
              <a:rPr lang="en-US" sz="2400" dirty="0"/>
              <a:t> packages and TIFs examined all 12 images in RGB true color ​</a:t>
            </a:r>
          </a:p>
        </p:txBody>
      </p:sp>
      <p:pic>
        <p:nvPicPr>
          <p:cNvPr id="3074" name="Picture 2">
            <a:extLst>
              <a:ext uri="{FF2B5EF4-FFF2-40B4-BE49-F238E27FC236}">
                <a16:creationId xmlns:a16="http://schemas.microsoft.com/office/drawing/2014/main" id="{F91C84BC-26A5-D392-E348-E9F4FB9E0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45" y="2066133"/>
            <a:ext cx="1884261" cy="19417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7B0C94B-311E-12CB-BE07-E6385E9FD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074" y="2027900"/>
            <a:ext cx="1958462" cy="20182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0A80775-ECC6-FCF0-7BD4-3E1313C99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7304" y="2027900"/>
            <a:ext cx="1958462" cy="20182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E7F5013-5B50-4AB9-6DFB-1FF93C07A3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534" y="2066133"/>
            <a:ext cx="1933046" cy="19920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074464F-CDAC-B6EB-FCF1-BE23AEF694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8348" y="2053037"/>
            <a:ext cx="1958463" cy="2018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B3A3BF0-739D-CF55-896C-D6C144CAC4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01565" y="2066133"/>
            <a:ext cx="1957828" cy="20175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E2C494F-87A1-B43C-FCD1-F9775E40BB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11" y="4071926"/>
            <a:ext cx="1957829" cy="20175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A11DFCB-BB8F-A9D0-4141-F75683A0B5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8194" y="4083715"/>
            <a:ext cx="1957828" cy="201758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492E2DD-E5F3-3AB0-EED3-F398105886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4371" y="4109253"/>
            <a:ext cx="1933046" cy="19920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B67B81E-7BB9-B008-37E4-CE7BEA9A44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5302" y="4086359"/>
            <a:ext cx="1933046" cy="199204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BE02C87A-BD93-70C2-C1EC-28BE1C75A84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15514" y="4120282"/>
            <a:ext cx="1933047" cy="19920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0EC66D45-C7F9-1E42-BF04-16362CD12DC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82200" y="4109253"/>
            <a:ext cx="2017388" cy="20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42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3AF0C-AC2D-0815-E9F0-5E41E1CA04F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3600" kern="1200" dirty="0">
                <a:solidFill>
                  <a:srgbClr val="FFFFFF"/>
                </a:solidFill>
                <a:latin typeface="+mj-lt"/>
                <a:ea typeface="+mj-ea"/>
                <a:cs typeface="+mj-cs"/>
              </a:rPr>
              <a:t>Dropping Cloudy Data</a:t>
            </a:r>
          </a:p>
        </p:txBody>
      </p:sp>
      <p:pic>
        <p:nvPicPr>
          <p:cNvPr id="2050" name="Picture 2">
            <a:extLst>
              <a:ext uri="{FF2B5EF4-FFF2-40B4-BE49-F238E27FC236}">
                <a16:creationId xmlns:a16="http://schemas.microsoft.com/office/drawing/2014/main" id="{FFA479AE-2853-BAE8-01F8-E155500247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868121"/>
            <a:ext cx="6780700" cy="511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13727"/>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TM03457496[[fn=Parallax]]</Template>
  <TotalTime>951</TotalTime>
  <Words>859</Words>
  <Application>Microsoft Office PowerPoint</Application>
  <PresentationFormat>Widescreen</PresentationFormat>
  <Paragraphs>112</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Tenorite</vt:lpstr>
      <vt:lpstr>Office Theme</vt:lpstr>
      <vt:lpstr>Mystery at the Wildlife Preserve: Multispectral Imagery</vt:lpstr>
      <vt:lpstr>Goals</vt:lpstr>
      <vt:lpstr>Mistford Wildlife PrEserve</vt:lpstr>
      <vt:lpstr>LandSAt &amp; Multispectral Data</vt:lpstr>
      <vt:lpstr>LandSAt &amp; Multispectral Data Cont.</vt:lpstr>
      <vt:lpstr>Data Structure</vt:lpstr>
      <vt:lpstr>Data Structure</vt:lpstr>
      <vt:lpstr>Initial Analysis and Cleaning</vt:lpstr>
      <vt:lpstr>Dropping Cloudy Data</vt:lpstr>
      <vt:lpstr>Dropping Cloudy Data</vt:lpstr>
      <vt:lpstr>Boonsong Lake</vt:lpstr>
      <vt:lpstr>BoonSong Lake</vt:lpstr>
      <vt:lpstr>Identifiable Features</vt:lpstr>
      <vt:lpstr>Identifiable Features</vt:lpstr>
      <vt:lpstr>Identifiable Features</vt:lpstr>
      <vt:lpstr>Identifiable Features</vt:lpstr>
      <vt:lpstr>Quantitative Analysis and NDVI</vt:lpstr>
      <vt:lpstr>Spring NDVI</vt:lpstr>
      <vt:lpstr>Spring NDVI</vt:lpstr>
      <vt:lpstr>Spring NDVI</vt:lpstr>
      <vt:lpstr>Summer NDVI</vt:lpstr>
      <vt:lpstr>Fall NDVI</vt:lpstr>
      <vt:lpstr>Winter NDVI</vt:lpstr>
      <vt:lpstr>Quantitative Analysis With CIR</vt:lpstr>
      <vt:lpstr>Quantitative Analysis With Shortwave IR, NIR, and Green</vt:lpstr>
      <vt:lpstr>Analysis Improvement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Paul Gagliardi</dc:creator>
  <cp:lastModifiedBy>Paul Gagliardi</cp:lastModifiedBy>
  <cp:revision>2</cp:revision>
  <dcterms:created xsi:type="dcterms:W3CDTF">2022-06-01T18:42:34Z</dcterms:created>
  <dcterms:modified xsi:type="dcterms:W3CDTF">2022-06-03T03:04:56Z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